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8" r:id="rId3"/>
    <p:sldId id="264" r:id="rId4"/>
    <p:sldId id="263" r:id="rId5"/>
    <p:sldId id="273" r:id="rId6"/>
    <p:sldId id="272" r:id="rId7"/>
    <p:sldId id="262" r:id="rId8"/>
    <p:sldId id="261" r:id="rId9"/>
    <p:sldId id="260" r:id="rId10"/>
    <p:sldId id="259" r:id="rId11"/>
    <p:sldId id="274" r:id="rId12"/>
    <p:sldId id="282" r:id="rId13"/>
    <p:sldId id="283" r:id="rId14"/>
    <p:sldId id="267" r:id="rId15"/>
    <p:sldId id="278" r:id="rId16"/>
    <p:sldId id="277" r:id="rId17"/>
    <p:sldId id="276" r:id="rId18"/>
    <p:sldId id="268" r:id="rId19"/>
    <p:sldId id="279" r:id="rId20"/>
    <p:sldId id="269" r:id="rId21"/>
    <p:sldId id="281" r:id="rId22"/>
    <p:sldId id="280" r:id="rId23"/>
    <p:sldId id="270" r:id="rId24"/>
    <p:sldId id="265" r:id="rId25"/>
    <p:sldId id="271"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135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B0672-1B94-4A60-842A-DF9F0BF0CC8B}" type="datetimeFigureOut">
              <a:rPr lang="en-IN" smtClean="0"/>
              <a:t>05-04-2023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747B17-79FE-4478-A310-1A2505B9FEF6}" type="slidenum">
              <a:rPr lang="en-IN" smtClean="0"/>
              <a:t>‹#›</a:t>
            </a:fld>
            <a:endParaRPr lang="en-IN"/>
          </a:p>
        </p:txBody>
      </p:sp>
    </p:spTree>
    <p:extLst>
      <p:ext uri="{BB962C8B-B14F-4D97-AF65-F5344CB8AC3E}">
        <p14:creationId xmlns:p14="http://schemas.microsoft.com/office/powerpoint/2010/main" val="3866276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413E1E-C0B8-42BB-B3DF-AF101699ABC0}" type="datetime1">
              <a:rPr lang="en-IN" smtClean="0"/>
              <a:t>05-04-2023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518413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862DF-EE3A-4016-8048-F5987F39AF92}" type="datetime1">
              <a:rPr lang="en-IN" smtClean="0"/>
              <a:t>05-04-2023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3518232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D985DE-1CE7-448D-B6B1-D24798A54EC2}" type="datetime1">
              <a:rPr lang="en-IN" smtClean="0"/>
              <a:t>05-04-2023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1319139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D22DAB-7094-45B8-85D5-D3661D95DC5B}" type="datetime1">
              <a:rPr lang="en-IN" smtClean="0"/>
              <a:t>05-04-2023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3376643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E04FD5-78CE-41EC-A6B3-EF4AEB480BBC}" type="datetime1">
              <a:rPr lang="en-IN" smtClean="0"/>
              <a:t>05-04-2023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123058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31333A-BE4E-400F-A4CA-D41FE49C0AF3}" type="datetime1">
              <a:rPr lang="en-IN" smtClean="0"/>
              <a:t>05-04-2023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68501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8480F4-017A-4C1F-A28C-40BA672543BC}" type="datetime1">
              <a:rPr lang="en-IN" smtClean="0"/>
              <a:t>05-04-2023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4291154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754546-14BA-4044-BB86-079C670A4630}" type="datetime1">
              <a:rPr lang="en-IN" smtClean="0"/>
              <a:t>05-04-2023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1431640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570F5-3E6E-4EC8-A936-EEBE2A3C996B}" type="datetime1">
              <a:rPr lang="en-IN" smtClean="0"/>
              <a:t>05-04-2023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271282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D07454-F2FE-43D6-B9C6-10AC861791CE}" type="datetime1">
              <a:rPr lang="en-IN" smtClean="0"/>
              <a:t>05-04-2023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884462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CD4FC3-D5A8-4EF5-B5C4-3704EAC82C58}" type="datetime1">
              <a:rPr lang="en-IN" smtClean="0"/>
              <a:t>05-04-2023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72760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13C924-6359-49B9-9C33-86D2C3D15BE7}" type="datetime1">
              <a:rPr lang="en-IN" smtClean="0"/>
              <a:t>05-04-2023</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FF152-60F5-4862-82F9-1190556AA56F}" type="slidenum">
              <a:rPr lang="en-IN" smtClean="0"/>
              <a:t>‹#›</a:t>
            </a:fld>
            <a:endParaRPr lang="en-IN"/>
          </a:p>
        </p:txBody>
      </p:sp>
    </p:spTree>
    <p:extLst>
      <p:ext uri="{BB962C8B-B14F-4D97-AF65-F5344CB8AC3E}">
        <p14:creationId xmlns:p14="http://schemas.microsoft.com/office/powerpoint/2010/main" val="2887984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17383E-C6FC-49E7-A521-82BA6750D5ED}"/>
              </a:ext>
            </a:extLst>
          </p:cNvPr>
          <p:cNvPicPr>
            <a:picLocks noChangeAspect="1"/>
          </p:cNvPicPr>
          <p:nvPr/>
        </p:nvPicPr>
        <p:blipFill>
          <a:blip r:embed="rId2"/>
          <a:stretch>
            <a:fillRect/>
          </a:stretch>
        </p:blipFill>
        <p:spPr>
          <a:xfrm>
            <a:off x="108244" y="101474"/>
            <a:ext cx="1452640" cy="1455124"/>
          </a:xfrm>
          <a:prstGeom prst="rect">
            <a:avLst/>
          </a:prstGeom>
        </p:spPr>
      </p:pic>
      <p:pic>
        <p:nvPicPr>
          <p:cNvPr id="1032" name="Picture 8" descr="Anna University - Wikipedia">
            <a:extLst>
              <a:ext uri="{FF2B5EF4-FFF2-40B4-BE49-F238E27FC236}">
                <a16:creationId xmlns:a16="http://schemas.microsoft.com/office/drawing/2014/main" id="{D6A094F9-77C3-45C3-9A48-8D52C03CE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116" y="196048"/>
            <a:ext cx="1306884" cy="13874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36F5FA9-0A71-48B8-AEAE-E35B120A096B}"/>
              </a:ext>
            </a:extLst>
          </p:cNvPr>
          <p:cNvSpPr txBox="1"/>
          <p:nvPr/>
        </p:nvSpPr>
        <p:spPr>
          <a:xfrm>
            <a:off x="1246551" y="1800692"/>
            <a:ext cx="6650898" cy="430887"/>
          </a:xfrm>
          <a:prstGeom prst="rect">
            <a:avLst/>
          </a:prstGeom>
          <a:noFill/>
        </p:spPr>
        <p:txBody>
          <a:bodyPr wrap="square">
            <a:spAutoFit/>
          </a:bodyPr>
          <a:lstStyle/>
          <a:p>
            <a:r>
              <a:rPr lang="en-US" sz="2200" b="1" dirty="0">
                <a:solidFill>
                  <a:srgbClr val="C00000"/>
                </a:solidFill>
                <a:latin typeface="Times New Roman" panose="02020603050405020304" pitchFamily="18" charset="0"/>
              </a:rPr>
              <a:t>Department of Computer Science and Engineering </a:t>
            </a:r>
            <a:endParaRPr lang="en-IN" sz="2200" b="1" dirty="0">
              <a:solidFill>
                <a:srgbClr val="C00000"/>
              </a:solidFill>
            </a:endParaRPr>
          </a:p>
        </p:txBody>
      </p:sp>
      <p:sp>
        <p:nvSpPr>
          <p:cNvPr id="9" name="TextBox 8">
            <a:extLst>
              <a:ext uri="{FF2B5EF4-FFF2-40B4-BE49-F238E27FC236}">
                <a16:creationId xmlns:a16="http://schemas.microsoft.com/office/drawing/2014/main" id="{E2AB4079-B959-438A-8887-B4E86C814C3D}"/>
              </a:ext>
            </a:extLst>
          </p:cNvPr>
          <p:cNvSpPr txBox="1"/>
          <p:nvPr/>
        </p:nvSpPr>
        <p:spPr>
          <a:xfrm>
            <a:off x="1297350" y="2448779"/>
            <a:ext cx="7048791" cy="1200329"/>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AN AI APPROACH ON VEHICLE THEFT DETECTION IN PARKING AREAS WITH AN ALERT MESSAGE</a:t>
            </a:r>
            <a:endParaRPr lang="en-IN" sz="24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1330EC8A-088B-458F-9182-920EE3139846}"/>
              </a:ext>
            </a:extLst>
          </p:cNvPr>
          <p:cNvSpPr txBox="1"/>
          <p:nvPr/>
        </p:nvSpPr>
        <p:spPr>
          <a:xfrm>
            <a:off x="886372" y="5463912"/>
            <a:ext cx="3938725"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Guide &amp; Coordinator</a:t>
            </a:r>
          </a:p>
          <a:p>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Dr.N.PUGAZENDI,ME.,</a:t>
            </a:r>
            <a:r>
              <a:rPr lang="en-US" dirty="0" err="1">
                <a:latin typeface="Times New Roman" panose="02020603050405020304" pitchFamily="18" charset="0"/>
                <a:cs typeface="Times New Roman" panose="02020603050405020304" pitchFamily="18" charset="0"/>
              </a:rPr>
              <a:t>Ph.D</a:t>
            </a:r>
            <a:r>
              <a:rPr lang="en-US"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B14CB2B-BA40-B9F9-16FA-AA5B5E13E8EA}"/>
              </a:ext>
            </a:extLst>
          </p:cNvPr>
          <p:cNvSpPr txBox="1"/>
          <p:nvPr/>
        </p:nvSpPr>
        <p:spPr>
          <a:xfrm>
            <a:off x="1913210" y="4136013"/>
            <a:ext cx="5817069" cy="1200329"/>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Team Members </a:t>
            </a:r>
          </a:p>
          <a:p>
            <a:pPr lvl="1" algn="just"/>
            <a:r>
              <a:rPr lang="en-US" dirty="0">
                <a:latin typeface="Times New Roman" panose="02020603050405020304" pitchFamily="18" charset="0"/>
                <a:cs typeface="Times New Roman" panose="02020603050405020304" pitchFamily="18" charset="0"/>
              </a:rPr>
              <a:t>GOWTHAM E / 211419104086</a:t>
            </a:r>
          </a:p>
          <a:p>
            <a:pPr lvl="1" algn="just"/>
            <a:r>
              <a:rPr lang="en-US" dirty="0">
                <a:latin typeface="Times New Roman" panose="02020603050405020304" pitchFamily="18" charset="0"/>
                <a:cs typeface="Times New Roman" panose="02020603050405020304" pitchFamily="18" charset="0"/>
              </a:rPr>
              <a:t>HARI LINGA PRADEEP M / 211419104090</a:t>
            </a:r>
          </a:p>
          <a:p>
            <a:pPr lvl="1" algn="just"/>
            <a:r>
              <a:rPr lang="en-US" dirty="0">
                <a:latin typeface="Times New Roman" panose="02020603050405020304" pitchFamily="18" charset="0"/>
                <a:cs typeface="Times New Roman" panose="02020603050405020304" pitchFamily="18" charset="0"/>
              </a:rPr>
              <a:t>MD AAMIR / 211419104165</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7ACA5B2-7494-70D8-175E-1A0009147C93}"/>
              </a:ext>
            </a:extLst>
          </p:cNvPr>
          <p:cNvPicPr>
            <a:picLocks noChangeAspect="1"/>
          </p:cNvPicPr>
          <p:nvPr/>
        </p:nvPicPr>
        <p:blipFill>
          <a:blip r:embed="rId4"/>
          <a:stretch>
            <a:fillRect/>
          </a:stretch>
        </p:blipFill>
        <p:spPr>
          <a:xfrm>
            <a:off x="1297351" y="128368"/>
            <a:ext cx="6285765" cy="1522578"/>
          </a:xfrm>
          <a:prstGeom prst="rect">
            <a:avLst/>
          </a:prstGeom>
        </p:spPr>
      </p:pic>
      <p:sp>
        <p:nvSpPr>
          <p:cNvPr id="6" name="Date Placeholder 5">
            <a:extLst>
              <a:ext uri="{FF2B5EF4-FFF2-40B4-BE49-F238E27FC236}">
                <a16:creationId xmlns:a16="http://schemas.microsoft.com/office/drawing/2014/main" id="{EB3F79D1-0796-072A-CD75-B8086F0F9250}"/>
              </a:ext>
            </a:extLst>
          </p:cNvPr>
          <p:cNvSpPr>
            <a:spLocks noGrp="1"/>
          </p:cNvSpPr>
          <p:nvPr>
            <p:ph type="dt" sz="half" idx="10"/>
          </p:nvPr>
        </p:nvSpPr>
        <p:spPr/>
        <p:txBody>
          <a:bodyPr/>
          <a:lstStyle/>
          <a:p>
            <a:fld id="{8CB503F5-DB0E-4E11-9D2A-893EDB84D48F}" type="datetime1">
              <a:rPr lang="en-IN" smtClean="0"/>
              <a:t>05-04-2023</a:t>
            </a:fld>
            <a:endParaRPr lang="en-IN"/>
          </a:p>
        </p:txBody>
      </p:sp>
      <p:sp>
        <p:nvSpPr>
          <p:cNvPr id="10" name="Slide Number Placeholder 9">
            <a:extLst>
              <a:ext uri="{FF2B5EF4-FFF2-40B4-BE49-F238E27FC236}">
                <a16:creationId xmlns:a16="http://schemas.microsoft.com/office/drawing/2014/main" id="{1A45000B-3233-04ED-8583-BAA14AF15C75}"/>
              </a:ext>
            </a:extLst>
          </p:cNvPr>
          <p:cNvSpPr>
            <a:spLocks noGrp="1"/>
          </p:cNvSpPr>
          <p:nvPr>
            <p:ph type="sldNum" sz="quarter" idx="12"/>
          </p:nvPr>
        </p:nvSpPr>
        <p:spPr/>
        <p:txBody>
          <a:bodyPr/>
          <a:lstStyle/>
          <a:p>
            <a:fld id="{9D3FF152-60F5-4862-82F9-1190556AA56F}" type="slidenum">
              <a:rPr lang="en-IN" sz="1800" b="1" smtClean="0">
                <a:solidFill>
                  <a:schemeClr val="tx1"/>
                </a:solidFill>
              </a:rPr>
              <a:t>1</a:t>
            </a:fld>
            <a:endParaRPr lang="en-IN" sz="1800" b="1" dirty="0">
              <a:solidFill>
                <a:schemeClr val="tx1"/>
              </a:solidFill>
            </a:endParaRPr>
          </a:p>
        </p:txBody>
      </p:sp>
    </p:spTree>
    <p:extLst>
      <p:ext uri="{BB962C8B-B14F-4D97-AF65-F5344CB8AC3E}">
        <p14:creationId xmlns:p14="http://schemas.microsoft.com/office/powerpoint/2010/main" val="989993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Architecture Diagram </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4A57625-FE0C-C9D0-9B64-51C30486E5E1}"/>
              </a:ext>
            </a:extLst>
          </p:cNvPr>
          <p:cNvSpPr>
            <a:spLocks noGrp="1"/>
          </p:cNvSpPr>
          <p:nvPr>
            <p:ph type="dt" sz="half" idx="10"/>
          </p:nvPr>
        </p:nvSpPr>
        <p:spPr/>
        <p:txBody>
          <a:bodyPr/>
          <a:lstStyle/>
          <a:p>
            <a:fld id="{62C8375E-572C-4231-AFAD-B0A78AF670A8}" type="datetime1">
              <a:rPr lang="en-IN" smtClean="0"/>
              <a:t>05-04-2023</a:t>
            </a:fld>
            <a:endParaRPr lang="en-IN"/>
          </a:p>
        </p:txBody>
      </p:sp>
      <p:sp>
        <p:nvSpPr>
          <p:cNvPr id="4" name="Slide Number Placeholder 3">
            <a:extLst>
              <a:ext uri="{FF2B5EF4-FFF2-40B4-BE49-F238E27FC236}">
                <a16:creationId xmlns:a16="http://schemas.microsoft.com/office/drawing/2014/main" id="{2C207A7E-3D82-3EF5-FA41-02841985E0D6}"/>
              </a:ext>
            </a:extLst>
          </p:cNvPr>
          <p:cNvSpPr>
            <a:spLocks noGrp="1"/>
          </p:cNvSpPr>
          <p:nvPr>
            <p:ph type="sldNum" sz="quarter" idx="12"/>
          </p:nvPr>
        </p:nvSpPr>
        <p:spPr/>
        <p:txBody>
          <a:bodyPr/>
          <a:lstStyle/>
          <a:p>
            <a:fld id="{9D3FF152-60F5-4862-82F9-1190556AA56F}" type="slidenum">
              <a:rPr lang="en-IN" smtClean="0"/>
              <a:t>10</a:t>
            </a:fld>
            <a:endParaRPr lang="en-IN"/>
          </a:p>
        </p:txBody>
      </p:sp>
      <p:pic>
        <p:nvPicPr>
          <p:cNvPr id="1026" name="Picture 2">
            <a:extLst>
              <a:ext uri="{FF2B5EF4-FFF2-40B4-BE49-F238E27FC236}">
                <a16:creationId xmlns:a16="http://schemas.microsoft.com/office/drawing/2014/main" id="{254D0EF8-6E5A-ED62-C032-F9E015911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870412"/>
            <a:ext cx="6019800" cy="531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4071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Class Diagram </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fld id="{493FDF61-49BB-4FF7-AC3A-83455FBCA969}" type="datetime1">
              <a:rPr lang="en-IN" smtClean="0"/>
              <a:t>05-04-2023</a:t>
            </a:fld>
            <a:endParaRPr lang="en-IN"/>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11</a:t>
            </a:fld>
            <a:endParaRPr lang="en-IN"/>
          </a:p>
        </p:txBody>
      </p:sp>
      <p:pic>
        <p:nvPicPr>
          <p:cNvPr id="5" name="Picture 4">
            <a:extLst>
              <a:ext uri="{FF2B5EF4-FFF2-40B4-BE49-F238E27FC236}">
                <a16:creationId xmlns:a16="http://schemas.microsoft.com/office/drawing/2014/main" id="{94BB461C-794C-6BB9-0ECA-17641A1CF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518" y="701802"/>
            <a:ext cx="7712964" cy="5454396"/>
          </a:xfrm>
          <a:prstGeom prst="rect">
            <a:avLst/>
          </a:prstGeom>
        </p:spPr>
      </p:pic>
    </p:spTree>
    <p:extLst>
      <p:ext uri="{BB962C8B-B14F-4D97-AF65-F5344CB8AC3E}">
        <p14:creationId xmlns:p14="http://schemas.microsoft.com/office/powerpoint/2010/main" val="972360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47460-7432-B465-5ACC-7BFB620A54C4}"/>
              </a:ext>
            </a:extLst>
          </p:cNvPr>
          <p:cNvSpPr>
            <a:spLocks noGrp="1"/>
          </p:cNvSpPr>
          <p:nvPr>
            <p:ph type="title"/>
          </p:nvPr>
        </p:nvSpPr>
        <p:spPr>
          <a:xfrm>
            <a:off x="628649" y="365127"/>
            <a:ext cx="8067115" cy="647886"/>
          </a:xfrm>
        </p:spPr>
        <p:txBody>
          <a:bodyPr>
            <a:norm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Sequence Diagram </a:t>
            </a:r>
            <a:endParaRPr lang="en-IN" sz="36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7EBEBF95-7F01-C604-AA7F-E98B791747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299882"/>
            <a:ext cx="7886700" cy="4670611"/>
          </a:xfrm>
        </p:spPr>
      </p:pic>
      <p:sp>
        <p:nvSpPr>
          <p:cNvPr id="4" name="Date Placeholder 3">
            <a:extLst>
              <a:ext uri="{FF2B5EF4-FFF2-40B4-BE49-F238E27FC236}">
                <a16:creationId xmlns:a16="http://schemas.microsoft.com/office/drawing/2014/main" id="{07BB7EAD-FCC5-CBF7-146D-B63495E84336}"/>
              </a:ext>
            </a:extLst>
          </p:cNvPr>
          <p:cNvSpPr>
            <a:spLocks noGrp="1"/>
          </p:cNvSpPr>
          <p:nvPr>
            <p:ph type="dt" sz="half" idx="10"/>
          </p:nvPr>
        </p:nvSpPr>
        <p:spPr/>
        <p:txBody>
          <a:bodyPr/>
          <a:lstStyle/>
          <a:p>
            <a:fld id="{88D22DAB-7094-45B8-85D5-D3661D95DC5B}" type="datetime1">
              <a:rPr lang="en-IN" smtClean="0"/>
              <a:t>05-04-2023</a:t>
            </a:fld>
            <a:endParaRPr lang="en-IN"/>
          </a:p>
        </p:txBody>
      </p:sp>
      <p:sp>
        <p:nvSpPr>
          <p:cNvPr id="5" name="Slide Number Placeholder 4">
            <a:extLst>
              <a:ext uri="{FF2B5EF4-FFF2-40B4-BE49-F238E27FC236}">
                <a16:creationId xmlns:a16="http://schemas.microsoft.com/office/drawing/2014/main" id="{71CE8741-F74F-AF08-3E3B-671AF6955806}"/>
              </a:ext>
            </a:extLst>
          </p:cNvPr>
          <p:cNvSpPr>
            <a:spLocks noGrp="1"/>
          </p:cNvSpPr>
          <p:nvPr>
            <p:ph type="sldNum" sz="quarter" idx="12"/>
          </p:nvPr>
        </p:nvSpPr>
        <p:spPr/>
        <p:txBody>
          <a:bodyPr/>
          <a:lstStyle/>
          <a:p>
            <a:fld id="{9D3FF152-60F5-4862-82F9-1190556AA56F}" type="slidenum">
              <a:rPr lang="en-IN" smtClean="0"/>
              <a:t>12</a:t>
            </a:fld>
            <a:endParaRPr lang="en-IN"/>
          </a:p>
        </p:txBody>
      </p:sp>
    </p:spTree>
    <p:extLst>
      <p:ext uri="{BB962C8B-B14F-4D97-AF65-F5344CB8AC3E}">
        <p14:creationId xmlns:p14="http://schemas.microsoft.com/office/powerpoint/2010/main" val="347940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831F5-61C1-048E-8468-98AAFF626EB3}"/>
              </a:ext>
            </a:extLst>
          </p:cNvPr>
          <p:cNvSpPr>
            <a:spLocks noGrp="1"/>
          </p:cNvSpPr>
          <p:nvPr>
            <p:ph type="title"/>
          </p:nvPr>
        </p:nvSpPr>
        <p:spPr>
          <a:xfrm>
            <a:off x="628650" y="365127"/>
            <a:ext cx="7886700" cy="1176800"/>
          </a:xfrm>
        </p:spPr>
        <p:txBody>
          <a:bodyPr>
            <a:norm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Activity Diagram and  Use case Diagram </a:t>
            </a:r>
            <a:endParaRPr lang="en-IN" sz="3600" dirty="0"/>
          </a:p>
        </p:txBody>
      </p:sp>
      <p:pic>
        <p:nvPicPr>
          <p:cNvPr id="9" name="Content Placeholder 8">
            <a:extLst>
              <a:ext uri="{FF2B5EF4-FFF2-40B4-BE49-F238E27FC236}">
                <a16:creationId xmlns:a16="http://schemas.microsoft.com/office/drawing/2014/main" id="{17284E09-2CD8-BC64-7C22-76C36573601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96623" y="1631950"/>
            <a:ext cx="3550254" cy="4634379"/>
          </a:xfrm>
        </p:spPr>
      </p:pic>
      <p:pic>
        <p:nvPicPr>
          <p:cNvPr id="11" name="Content Placeholder 10">
            <a:extLst>
              <a:ext uri="{FF2B5EF4-FFF2-40B4-BE49-F238E27FC236}">
                <a16:creationId xmlns:a16="http://schemas.microsoft.com/office/drawing/2014/main" id="{BB614728-E6D5-E1E1-E0E7-DED1322610B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1631950"/>
            <a:ext cx="3886200" cy="4634378"/>
          </a:xfrm>
        </p:spPr>
      </p:pic>
      <p:sp>
        <p:nvSpPr>
          <p:cNvPr id="4" name="Date Placeholder 3">
            <a:extLst>
              <a:ext uri="{FF2B5EF4-FFF2-40B4-BE49-F238E27FC236}">
                <a16:creationId xmlns:a16="http://schemas.microsoft.com/office/drawing/2014/main" id="{34505BEB-A365-14A2-D555-ADC52FC4653F}"/>
              </a:ext>
            </a:extLst>
          </p:cNvPr>
          <p:cNvSpPr>
            <a:spLocks noGrp="1"/>
          </p:cNvSpPr>
          <p:nvPr>
            <p:ph type="dt" sz="half" idx="10"/>
          </p:nvPr>
        </p:nvSpPr>
        <p:spPr/>
        <p:txBody>
          <a:bodyPr/>
          <a:lstStyle/>
          <a:p>
            <a:fld id="{88D22DAB-7094-45B8-85D5-D3661D95DC5B}" type="datetime1">
              <a:rPr lang="en-IN" smtClean="0"/>
              <a:t>05-04-2023</a:t>
            </a:fld>
            <a:endParaRPr lang="en-IN"/>
          </a:p>
        </p:txBody>
      </p:sp>
      <p:sp>
        <p:nvSpPr>
          <p:cNvPr id="5" name="Slide Number Placeholder 4">
            <a:extLst>
              <a:ext uri="{FF2B5EF4-FFF2-40B4-BE49-F238E27FC236}">
                <a16:creationId xmlns:a16="http://schemas.microsoft.com/office/drawing/2014/main" id="{2E3767D9-82DF-5AD8-9F15-1E79A074E427}"/>
              </a:ext>
            </a:extLst>
          </p:cNvPr>
          <p:cNvSpPr>
            <a:spLocks noGrp="1"/>
          </p:cNvSpPr>
          <p:nvPr>
            <p:ph type="sldNum" sz="quarter" idx="12"/>
          </p:nvPr>
        </p:nvSpPr>
        <p:spPr/>
        <p:txBody>
          <a:bodyPr/>
          <a:lstStyle/>
          <a:p>
            <a:fld id="{9D3FF152-60F5-4862-82F9-1190556AA56F}" type="slidenum">
              <a:rPr lang="en-IN" smtClean="0"/>
              <a:t>13</a:t>
            </a:fld>
            <a:endParaRPr lang="en-IN"/>
          </a:p>
        </p:txBody>
      </p:sp>
    </p:spTree>
    <p:extLst>
      <p:ext uri="{BB962C8B-B14F-4D97-AF65-F5344CB8AC3E}">
        <p14:creationId xmlns:p14="http://schemas.microsoft.com/office/powerpoint/2010/main" val="1624284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62E8DBB-8CAD-47AF-1F08-E5D854F507F6}"/>
              </a:ext>
            </a:extLst>
          </p:cNvPr>
          <p:cNvSpPr txBox="1"/>
          <p:nvPr/>
        </p:nvSpPr>
        <p:spPr>
          <a:xfrm>
            <a:off x="628650" y="968187"/>
            <a:ext cx="7886700" cy="2862322"/>
          </a:xfrm>
          <a:prstGeom prst="rect">
            <a:avLst/>
          </a:prstGeom>
          <a:noFill/>
        </p:spPr>
        <p:txBody>
          <a:bodyPr wrap="square">
            <a:spAutoFit/>
          </a:bodyPr>
          <a:lstStyle/>
          <a:p>
            <a:pPr marL="0" indent="0" algn="just">
              <a:buNone/>
            </a:pP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1.DATASET COLLECTION:</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Collect a dataset of images containing the faces of bike owners and potential bike thieves. The dataset should contain sufficient variations of face images in terms of lighting, angles, and backgrounds.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Data collection can be done using various methods such as manual collection, crowd sourcing, or by using publicly available datasets. The manual collection method involves physically collecting images of the two-wheeler owners and potential thieves.</a:t>
            </a:r>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fld id="{CEF08785-BFEF-416C-BEFC-93BB22CC6308}" type="datetime1">
              <a:rPr lang="en-IN" smtClean="0"/>
              <a:t>05-04-2023</a:t>
            </a:fld>
            <a:endParaRPr lang="en-IN"/>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14</a:t>
            </a:fld>
            <a:endParaRPr lang="en-IN"/>
          </a:p>
        </p:txBody>
      </p:sp>
      <p:pic>
        <p:nvPicPr>
          <p:cNvPr id="1026" name="Picture 2">
            <a:extLst>
              <a:ext uri="{FF2B5EF4-FFF2-40B4-BE49-F238E27FC236}">
                <a16:creationId xmlns:a16="http://schemas.microsoft.com/office/drawing/2014/main" id="{790366EF-E967-A2D9-F6BE-9AF66D24C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968" y="3880805"/>
            <a:ext cx="1760537"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55238B2F-151A-FFED-A77E-4EB26BC9B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5505" y="3880805"/>
            <a:ext cx="1760948" cy="232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85B1389F-183B-2E25-5719-BD59A7C46A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6453" y="3880805"/>
            <a:ext cx="1760948" cy="235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7520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62E8DBB-8CAD-47AF-1F08-E5D854F507F6}"/>
              </a:ext>
            </a:extLst>
          </p:cNvPr>
          <p:cNvSpPr txBox="1"/>
          <p:nvPr/>
        </p:nvSpPr>
        <p:spPr>
          <a:xfrm>
            <a:off x="628650" y="696249"/>
            <a:ext cx="7886700" cy="4524315"/>
          </a:xfrm>
          <a:prstGeom prst="rect">
            <a:avLst/>
          </a:prstGeom>
          <a:noFill/>
        </p:spPr>
        <p:txBody>
          <a:bodyPr wrap="square">
            <a:spAutoFit/>
          </a:bodyPr>
          <a:lstStyle/>
          <a:p>
            <a:pPr marL="0" indent="0" algn="just">
              <a:buNone/>
            </a:pPr>
            <a:r>
              <a:rPr lang="en-US"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2.DATA PRE-PROCESSING:</a:t>
            </a: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preprocessing is an important step in any machine learning project, including two-wheeler theft detection using face recognition. It involves transforming the raw data into a format that can be used by the machine learning algorithm.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this project, data preprocessing involves preparing the image data of owners and potential thieves so that it can be used to train the face recognition algorithm. The images may have different sizes, and the algorithm requires images of a fixed size for training. Therefore, the images need to be resized to a common size. The images may contain unnecessary or irrelevant areas such as the background or other objects.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Therefore, the images need to be cropped to focus only on the face. The images may have different brightness, contrast, or color values, which can affect the performance of the algorithm. Therefore, the images need to be normalized to have consistent brightness, contrast, and color values. </a:t>
            </a:r>
          </a:p>
          <a:p>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fld id="{CEF08785-BFEF-416C-BEFC-93BB22CC6308}" type="datetime1">
              <a:rPr lang="en-IN" smtClean="0"/>
              <a:t>05-04-2023</a:t>
            </a:fld>
            <a:endParaRPr lang="en-IN"/>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15</a:t>
            </a:fld>
            <a:endParaRPr lang="en-IN"/>
          </a:p>
        </p:txBody>
      </p:sp>
      <p:pic>
        <p:nvPicPr>
          <p:cNvPr id="2060" name="Picture 12">
            <a:extLst>
              <a:ext uri="{FF2B5EF4-FFF2-40B4-BE49-F238E27FC236}">
                <a16:creationId xmlns:a16="http://schemas.microsoft.com/office/drawing/2014/main" id="{4462457A-0C03-32ED-FBA3-48E81EE47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756" y="5043918"/>
            <a:ext cx="10668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1" name="Picture 13">
            <a:extLst>
              <a:ext uri="{FF2B5EF4-FFF2-40B4-BE49-F238E27FC236}">
                <a16:creationId xmlns:a16="http://schemas.microsoft.com/office/drawing/2014/main" id="{96E33907-00CE-0DF3-BEA7-B9697043D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9556" y="5043918"/>
            <a:ext cx="10668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2" name="Picture 14">
            <a:extLst>
              <a:ext uri="{FF2B5EF4-FFF2-40B4-BE49-F238E27FC236}">
                <a16:creationId xmlns:a16="http://schemas.microsoft.com/office/drawing/2014/main" id="{EBC6CEE4-A3C5-D36B-8570-A8833EF49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2909" y="5043918"/>
            <a:ext cx="10668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3" name="Picture 15">
            <a:extLst>
              <a:ext uri="{FF2B5EF4-FFF2-40B4-BE49-F238E27FC236}">
                <a16:creationId xmlns:a16="http://schemas.microsoft.com/office/drawing/2014/main" id="{E2553255-500D-FD11-DD7B-C9405EFDCA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6262" y="5043918"/>
            <a:ext cx="10668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4" name="Picture 16">
            <a:extLst>
              <a:ext uri="{FF2B5EF4-FFF2-40B4-BE49-F238E27FC236}">
                <a16:creationId xmlns:a16="http://schemas.microsoft.com/office/drawing/2014/main" id="{D4B9DFDD-64B9-5CA2-3FCD-C2304B874E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3062" y="5043918"/>
            <a:ext cx="10668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5" name="Picture 17">
            <a:extLst>
              <a:ext uri="{FF2B5EF4-FFF2-40B4-BE49-F238E27FC236}">
                <a16:creationId xmlns:a16="http://schemas.microsoft.com/office/drawing/2014/main" id="{836C6AA8-86DA-4559-F9B6-AB5CC9152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2968" y="5043918"/>
            <a:ext cx="10668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6" name="Picture 18">
            <a:extLst>
              <a:ext uri="{FF2B5EF4-FFF2-40B4-BE49-F238E27FC236}">
                <a16:creationId xmlns:a16="http://schemas.microsoft.com/office/drawing/2014/main" id="{ED890B78-A253-ADB5-339B-249D8E8C34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9768" y="5043918"/>
            <a:ext cx="10668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4308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62E8DBB-8CAD-47AF-1F08-E5D854F507F6}"/>
              </a:ext>
            </a:extLst>
          </p:cNvPr>
          <p:cNvSpPr txBox="1"/>
          <p:nvPr/>
        </p:nvSpPr>
        <p:spPr>
          <a:xfrm>
            <a:off x="628650" y="779928"/>
            <a:ext cx="7886700" cy="2862322"/>
          </a:xfrm>
          <a:prstGeom prst="rect">
            <a:avLst/>
          </a:prstGeom>
          <a:noFill/>
        </p:spPr>
        <p:txBody>
          <a:bodyPr wrap="square">
            <a:spAutoFit/>
          </a:bodyPr>
          <a:lstStyle/>
          <a:p>
            <a:pPr marL="0" indent="0" algn="just">
              <a:buNone/>
            </a:pPr>
            <a:endParaRPr lang="en-US" b="1" dirty="0">
              <a:latin typeface="Times New Roman" panose="02020603050405020304" pitchFamily="18" charset="0"/>
              <a:cs typeface="Times New Roman" panose="02020603050405020304" pitchFamily="18" charset="0"/>
            </a:endParaRPr>
          </a:p>
          <a:p>
            <a:pPr marL="0" indent="0" algn="just">
              <a:buNone/>
            </a:pPr>
            <a:r>
              <a:rPr lang="en-US" b="1" dirty="0">
                <a:latin typeface="Times New Roman" panose="02020603050405020304" pitchFamily="18" charset="0"/>
                <a:cs typeface="Times New Roman" panose="02020603050405020304" pitchFamily="18" charset="0"/>
              </a:rPr>
              <a:t>3.TRAIN ON FACE RECOGNITION MODEL:</a:t>
            </a: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 a deep learning-based face recognition algorithm to train a model on the collected dataset of bike owners' faces. Train an object detection model using the HAAR cascade algorithm.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can use OpenCV library to implement this. Integrate both models into a single system. When the user uploads an image, the face recognition model should detect the face in the image and compare it with the trained bike owner's faces.</a:t>
            </a:r>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fld id="{CEF08785-BFEF-416C-BEFC-93BB22CC6308}" type="datetime1">
              <a:rPr lang="en-IN" smtClean="0"/>
              <a:t>05-04-2023</a:t>
            </a:fld>
            <a:endParaRPr lang="en-IN"/>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16</a:t>
            </a:fld>
            <a:endParaRPr lang="en-IN"/>
          </a:p>
        </p:txBody>
      </p:sp>
    </p:spTree>
    <p:extLst>
      <p:ext uri="{BB962C8B-B14F-4D97-AF65-F5344CB8AC3E}">
        <p14:creationId xmlns:p14="http://schemas.microsoft.com/office/powerpoint/2010/main" val="1021463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62E8DBB-8CAD-47AF-1F08-E5D854F507F6}"/>
              </a:ext>
            </a:extLst>
          </p:cNvPr>
          <p:cNvSpPr txBox="1"/>
          <p:nvPr/>
        </p:nvSpPr>
        <p:spPr>
          <a:xfrm>
            <a:off x="628650" y="1138517"/>
            <a:ext cx="7886700" cy="5078313"/>
          </a:xfrm>
          <a:prstGeom prst="rect">
            <a:avLst/>
          </a:prstGeom>
          <a:noFill/>
        </p:spPr>
        <p:txBody>
          <a:bodyPr wrap="square">
            <a:spAutoFit/>
          </a:bodyPr>
          <a:lstStyle/>
          <a:p>
            <a:pPr marL="0" indent="0" algn="just">
              <a:buNone/>
            </a:pPr>
            <a:r>
              <a:rPr lang="en-US" sz="1800" dirty="0">
                <a:solidFill>
                  <a:srgbClr val="222222"/>
                </a:solidFill>
                <a:effectLst/>
                <a:latin typeface="Arial" panose="020B0604020202020204" pitchFamily="34" charset="0"/>
                <a:ea typeface="Calibri" panose="020F0502020204030204" pitchFamily="34" charset="0"/>
              </a:rPr>
              <a:t>  </a:t>
            </a:r>
            <a:r>
              <a:rPr lang="en-US" b="1" dirty="0">
                <a:latin typeface="Times New Roman" panose="02020603050405020304" pitchFamily="18" charset="0"/>
                <a:cs typeface="Times New Roman" panose="02020603050405020304" pitchFamily="18" charset="0"/>
              </a:rPr>
              <a:t>4.HAAR CASCADED ALGORITHM:</a:t>
            </a: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Haar</a:t>
            </a:r>
            <a:r>
              <a:rPr lang="en-US" dirty="0">
                <a:latin typeface="Times New Roman" panose="02020603050405020304" pitchFamily="18" charset="0"/>
                <a:cs typeface="Times New Roman" panose="02020603050405020304" pitchFamily="18" charset="0"/>
              </a:rPr>
              <a:t> Cascade is a machine learning-based object detection algorithm used to detect faces or other objects in an image or video stream. The algorithm works by first detecting the features that are common among different images and then using these features to create a classifier.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classifier is then trained using positive and negative samples of the target object. In our  project, the </a:t>
            </a:r>
            <a:r>
              <a:rPr lang="en-US" dirty="0" err="1">
                <a:latin typeface="Times New Roman" panose="02020603050405020304" pitchFamily="18" charset="0"/>
                <a:cs typeface="Times New Roman" panose="02020603050405020304" pitchFamily="18" charset="0"/>
              </a:rPr>
              <a:t>Haar</a:t>
            </a:r>
            <a:r>
              <a:rPr lang="en-US" dirty="0">
                <a:latin typeface="Times New Roman" panose="02020603050405020304" pitchFamily="18" charset="0"/>
                <a:cs typeface="Times New Roman" panose="02020603050405020304" pitchFamily="18" charset="0"/>
              </a:rPr>
              <a:t> Cascade algorithm can help in detecting unknown faces in the uploaded image. The algorithm is trained to detect faces using features that are common to human faces, such as the presence of eyes, nose, and mouth.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an image is uploaded to our system, the </a:t>
            </a:r>
            <a:r>
              <a:rPr lang="en-US" dirty="0" err="1">
                <a:latin typeface="Times New Roman" panose="02020603050405020304" pitchFamily="18" charset="0"/>
                <a:cs typeface="Times New Roman" panose="02020603050405020304" pitchFamily="18" charset="0"/>
              </a:rPr>
              <a:t>Haar</a:t>
            </a:r>
            <a:r>
              <a:rPr lang="en-US" dirty="0">
                <a:latin typeface="Times New Roman" panose="02020603050405020304" pitchFamily="18" charset="0"/>
                <a:cs typeface="Times New Roman" panose="02020603050405020304" pitchFamily="18" charset="0"/>
              </a:rPr>
              <a:t> Cascade algorithm is applied to detect faces in the image. If a face is detected, it is passed on to the face recognition model to check if it belongs to the owner of the bike or not. If the face is recognized as the bike owner's face, no alarm will be sound. However, if the face is not recognized, it is considered an unknown person, and the voice alarm will be sound to alert the user.</a:t>
            </a:r>
          </a:p>
          <a:p>
            <a:endParaRPr lang="en-IN" dirty="0"/>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fld id="{CEF08785-BFEF-416C-BEFC-93BB22CC6308}" type="datetime1">
              <a:rPr lang="en-IN" smtClean="0"/>
              <a:t>05-04-2023</a:t>
            </a:fld>
            <a:endParaRPr lang="en-IN"/>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17</a:t>
            </a:fld>
            <a:endParaRPr lang="en-IN"/>
          </a:p>
        </p:txBody>
      </p:sp>
    </p:spTree>
    <p:extLst>
      <p:ext uri="{BB962C8B-B14F-4D97-AF65-F5344CB8AC3E}">
        <p14:creationId xmlns:p14="http://schemas.microsoft.com/office/powerpoint/2010/main" val="53208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556931" y="230656"/>
            <a:ext cx="7886700" cy="674780"/>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Testing </a:t>
            </a:r>
            <a:endParaRPr lang="en-IN" sz="19900" b="1" dirty="0">
              <a:solidFill>
                <a:srgbClr val="7030A0"/>
              </a:solidFill>
              <a:latin typeface="Times New Roman" panose="02020603050405020304" pitchFamily="18" charset="0"/>
              <a:cs typeface="Times New Roman" panose="02020603050405020304" pitchFamily="18" charset="0"/>
            </a:endParaRPr>
          </a:p>
        </p:txBody>
      </p:sp>
      <p:graphicFrame>
        <p:nvGraphicFramePr>
          <p:cNvPr id="7" name="Content Placeholder 6">
            <a:extLst>
              <a:ext uri="{FF2B5EF4-FFF2-40B4-BE49-F238E27FC236}">
                <a16:creationId xmlns:a16="http://schemas.microsoft.com/office/drawing/2014/main" id="{624A3EE4-C5BF-5ED2-5C57-B09794F4BA59}"/>
              </a:ext>
            </a:extLst>
          </p:cNvPr>
          <p:cNvGraphicFramePr>
            <a:graphicFrameLocks noGrp="1"/>
          </p:cNvGraphicFramePr>
          <p:nvPr>
            <p:ph idx="1"/>
            <p:extLst>
              <p:ext uri="{D42A27DB-BD31-4B8C-83A1-F6EECF244321}">
                <p14:modId xmlns:p14="http://schemas.microsoft.com/office/powerpoint/2010/main" val="122096548"/>
              </p:ext>
            </p:extLst>
          </p:nvPr>
        </p:nvGraphicFramePr>
        <p:xfrm>
          <a:off x="556931" y="1039907"/>
          <a:ext cx="7886699" cy="5351928"/>
        </p:xfrm>
        <a:graphic>
          <a:graphicData uri="http://schemas.openxmlformats.org/drawingml/2006/table">
            <a:tbl>
              <a:tblPr firstRow="1" firstCol="1" bandRow="1">
                <a:tableStyleId>{5940675A-B579-460E-94D1-54222C63F5DA}</a:tableStyleId>
              </a:tblPr>
              <a:tblGrid>
                <a:gridCol w="1241645">
                  <a:extLst>
                    <a:ext uri="{9D8B030D-6E8A-4147-A177-3AD203B41FA5}">
                      <a16:colId xmlns:a16="http://schemas.microsoft.com/office/drawing/2014/main" val="3545345423"/>
                    </a:ext>
                  </a:extLst>
                </a:gridCol>
                <a:gridCol w="1252723">
                  <a:extLst>
                    <a:ext uri="{9D8B030D-6E8A-4147-A177-3AD203B41FA5}">
                      <a16:colId xmlns:a16="http://schemas.microsoft.com/office/drawing/2014/main" val="2143431779"/>
                    </a:ext>
                  </a:extLst>
                </a:gridCol>
                <a:gridCol w="1390420">
                  <a:extLst>
                    <a:ext uri="{9D8B030D-6E8A-4147-A177-3AD203B41FA5}">
                      <a16:colId xmlns:a16="http://schemas.microsoft.com/office/drawing/2014/main" val="1562038520"/>
                    </a:ext>
                  </a:extLst>
                </a:gridCol>
                <a:gridCol w="1366681">
                  <a:extLst>
                    <a:ext uri="{9D8B030D-6E8A-4147-A177-3AD203B41FA5}">
                      <a16:colId xmlns:a16="http://schemas.microsoft.com/office/drawing/2014/main" val="16001954"/>
                    </a:ext>
                  </a:extLst>
                </a:gridCol>
                <a:gridCol w="1317615">
                  <a:extLst>
                    <a:ext uri="{9D8B030D-6E8A-4147-A177-3AD203B41FA5}">
                      <a16:colId xmlns:a16="http://schemas.microsoft.com/office/drawing/2014/main" val="86811173"/>
                    </a:ext>
                  </a:extLst>
                </a:gridCol>
                <a:gridCol w="1317615">
                  <a:extLst>
                    <a:ext uri="{9D8B030D-6E8A-4147-A177-3AD203B41FA5}">
                      <a16:colId xmlns:a16="http://schemas.microsoft.com/office/drawing/2014/main" val="74289512"/>
                    </a:ext>
                  </a:extLst>
                </a:gridCol>
              </a:tblGrid>
              <a:tr h="738741">
                <a:tc>
                  <a:txBody>
                    <a:bodyPr/>
                    <a:lstStyle/>
                    <a:p>
                      <a:pPr algn="ctr">
                        <a:lnSpc>
                          <a:spcPct val="100000"/>
                        </a:lnSpc>
                        <a:spcBef>
                          <a:spcPts val="1200"/>
                        </a:spcBef>
                      </a:pPr>
                      <a:r>
                        <a:rPr lang="en-US" sz="1600" b="1" dirty="0">
                          <a:effectLst/>
                          <a:latin typeface="Times New Roman" panose="02020603050405020304" pitchFamily="18" charset="0"/>
                          <a:cs typeface="Times New Roman" panose="02020603050405020304" pitchFamily="18" charset="0"/>
                        </a:rPr>
                        <a:t>TEST CASE ID</a:t>
                      </a:r>
                    </a:p>
                  </a:txBody>
                  <a:tcPr marL="58891" marR="58891" marT="0" marB="0"/>
                </a:tc>
                <a:tc>
                  <a:txBody>
                    <a:bodyPr/>
                    <a:lstStyle/>
                    <a:p>
                      <a:pPr algn="ctr">
                        <a:lnSpc>
                          <a:spcPct val="100000"/>
                        </a:lnSpc>
                        <a:spcBef>
                          <a:spcPts val="1200"/>
                        </a:spcBef>
                      </a:pPr>
                      <a:r>
                        <a:rPr lang="en-US" sz="1600" b="1" dirty="0">
                          <a:effectLst/>
                          <a:latin typeface="Times New Roman" panose="02020603050405020304" pitchFamily="18" charset="0"/>
                          <a:cs typeface="Times New Roman" panose="02020603050405020304" pitchFamily="18" charset="0"/>
                        </a:rPr>
                        <a:t>INPUT</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pPr>
                      <a:r>
                        <a:rPr lang="en-US" sz="1600" b="1" dirty="0">
                          <a:effectLst/>
                          <a:latin typeface="Times New Roman" panose="02020603050405020304" pitchFamily="18" charset="0"/>
                          <a:cs typeface="Times New Roman" panose="02020603050405020304" pitchFamily="18" charset="0"/>
                        </a:rPr>
                        <a:t>EXPECTED</a:t>
                      </a:r>
                      <a:endParaRPr lang="en-IN" sz="1600" b="1" dirty="0">
                        <a:effectLst/>
                        <a:latin typeface="Times New Roman" panose="02020603050405020304" pitchFamily="18" charset="0"/>
                        <a:cs typeface="Times New Roman" panose="02020603050405020304" pitchFamily="18" charset="0"/>
                      </a:endParaRPr>
                    </a:p>
                    <a:p>
                      <a:pPr algn="ctr">
                        <a:lnSpc>
                          <a:spcPct val="100000"/>
                        </a:lnSpc>
                        <a:spcBef>
                          <a:spcPts val="1200"/>
                        </a:spcBef>
                      </a:pPr>
                      <a:r>
                        <a:rPr lang="en-US" sz="1600" b="1" dirty="0">
                          <a:effectLst/>
                          <a:latin typeface="Times New Roman" panose="02020603050405020304" pitchFamily="18" charset="0"/>
                          <a:cs typeface="Times New Roman" panose="02020603050405020304" pitchFamily="18" charset="0"/>
                        </a:rPr>
                        <a:t>OUTPUT</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pPr>
                      <a:r>
                        <a:rPr lang="en-US" sz="1600" b="1" dirty="0">
                          <a:effectLst/>
                          <a:latin typeface="Times New Roman" panose="02020603050405020304" pitchFamily="18" charset="0"/>
                          <a:cs typeface="Times New Roman" panose="02020603050405020304" pitchFamily="18" charset="0"/>
                        </a:rPr>
                        <a:t>OBTAINED</a:t>
                      </a:r>
                      <a:endParaRPr lang="en-IN" sz="1600" b="1" dirty="0">
                        <a:effectLst/>
                        <a:latin typeface="Times New Roman" panose="02020603050405020304" pitchFamily="18" charset="0"/>
                        <a:cs typeface="Times New Roman" panose="02020603050405020304" pitchFamily="18" charset="0"/>
                      </a:endParaRPr>
                    </a:p>
                    <a:p>
                      <a:pPr algn="ctr">
                        <a:lnSpc>
                          <a:spcPct val="100000"/>
                        </a:lnSpc>
                        <a:spcBef>
                          <a:spcPts val="1200"/>
                        </a:spcBef>
                      </a:pPr>
                      <a:r>
                        <a:rPr lang="en-US" sz="1600" b="1" dirty="0">
                          <a:effectLst/>
                          <a:latin typeface="Times New Roman" panose="02020603050405020304" pitchFamily="18" charset="0"/>
                          <a:cs typeface="Times New Roman" panose="02020603050405020304" pitchFamily="18" charset="0"/>
                        </a:rPr>
                        <a:t>OUTPUT</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pPr>
                      <a:r>
                        <a:rPr lang="en-US" sz="1600" b="1" dirty="0">
                          <a:effectLst/>
                          <a:latin typeface="Times New Roman" panose="02020603050405020304" pitchFamily="18" charset="0"/>
                          <a:cs typeface="Times New Roman" panose="02020603050405020304" pitchFamily="18" charset="0"/>
                        </a:rPr>
                        <a:t>PASS/FAIL</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pPr>
                      <a:r>
                        <a:rPr lang="en-US" sz="1600" b="1" dirty="0">
                          <a:effectLst/>
                          <a:latin typeface="Times New Roman" panose="02020603050405020304" pitchFamily="18" charset="0"/>
                          <a:cs typeface="Times New Roman" panose="02020603050405020304" pitchFamily="18" charset="0"/>
                        </a:rPr>
                        <a:t>REMARKS</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extLst>
                  <a:ext uri="{0D108BD9-81ED-4DB2-BD59-A6C34878D82A}">
                    <a16:rowId xmlns:a16="http://schemas.microsoft.com/office/drawing/2014/main" val="3713300296"/>
                  </a:ext>
                </a:extLst>
              </a:tr>
              <a:tr h="863639">
                <a:tc>
                  <a:txBody>
                    <a:bodyPr/>
                    <a:lstStyle/>
                    <a:p>
                      <a:pPr algn="ctr">
                        <a:lnSpc>
                          <a:spcPct val="100000"/>
                        </a:lnSpc>
                        <a:spcBef>
                          <a:spcPts val="1200"/>
                        </a:spcBef>
                        <a:spcAft>
                          <a:spcPts val="1200"/>
                        </a:spcAft>
                      </a:pPr>
                      <a:r>
                        <a:rPr lang="en-US" sz="1400" dirty="0">
                          <a:effectLst/>
                          <a:latin typeface="Times New Roman" panose="02020603050405020304" pitchFamily="18" charset="0"/>
                          <a:cs typeface="Times New Roman" panose="02020603050405020304" pitchFamily="18" charset="0"/>
                        </a:rPr>
                        <a:t>TC01</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spcAft>
                          <a:spcPts val="1200"/>
                        </a:spcAft>
                      </a:pPr>
                      <a:r>
                        <a:rPr lang="en-US" sz="1400" dirty="0">
                          <a:effectLst/>
                          <a:latin typeface="Times New Roman" panose="02020603050405020304" pitchFamily="18" charset="0"/>
                          <a:cs typeface="Times New Roman" panose="02020603050405020304" pitchFamily="18" charset="0"/>
                        </a:rPr>
                        <a:t>Dataset</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spcAft>
                          <a:spcPts val="1200"/>
                        </a:spcAft>
                      </a:pPr>
                      <a:r>
                        <a:rPr lang="en-US" sz="1400" dirty="0">
                          <a:effectLst/>
                          <a:latin typeface="Times New Roman" panose="02020603050405020304" pitchFamily="18" charset="0"/>
                          <a:cs typeface="Times New Roman" panose="02020603050405020304" pitchFamily="18" charset="0"/>
                        </a:rPr>
                        <a:t>Successfully</a:t>
                      </a:r>
                      <a:endParaRPr lang="en-IN" sz="1400" dirty="0">
                        <a:effectLst/>
                        <a:latin typeface="Times New Roman" panose="02020603050405020304" pitchFamily="18" charset="0"/>
                        <a:cs typeface="Times New Roman" panose="02020603050405020304" pitchFamily="18" charset="0"/>
                      </a:endParaRPr>
                    </a:p>
                    <a:p>
                      <a:pPr algn="ctr">
                        <a:lnSpc>
                          <a:spcPct val="100000"/>
                        </a:lnSpc>
                        <a:spcBef>
                          <a:spcPts val="1200"/>
                        </a:spcBef>
                        <a:spcAft>
                          <a:spcPts val="1200"/>
                        </a:spcAft>
                      </a:pPr>
                      <a:r>
                        <a:rPr lang="en-US" sz="1400" dirty="0">
                          <a:effectLst/>
                          <a:latin typeface="Times New Roman" panose="02020603050405020304" pitchFamily="18" charset="0"/>
                          <a:cs typeface="Times New Roman" panose="02020603050405020304" pitchFamily="18" charset="0"/>
                        </a:rPr>
                        <a:t>Import</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spcAft>
                          <a:spcPts val="1200"/>
                        </a:spcAft>
                      </a:pPr>
                      <a:r>
                        <a:rPr lang="en-US" sz="1400">
                          <a:effectLst/>
                          <a:latin typeface="Times New Roman" panose="02020603050405020304" pitchFamily="18" charset="0"/>
                          <a:cs typeface="Times New Roman" panose="02020603050405020304" pitchFamily="18" charset="0"/>
                        </a:rPr>
                        <a:t>Successfully</a:t>
                      </a:r>
                      <a:endParaRPr lang="en-IN" sz="1400">
                        <a:effectLst/>
                        <a:latin typeface="Times New Roman" panose="02020603050405020304" pitchFamily="18" charset="0"/>
                        <a:cs typeface="Times New Roman" panose="02020603050405020304" pitchFamily="18" charset="0"/>
                      </a:endParaRPr>
                    </a:p>
                    <a:p>
                      <a:pPr algn="ctr">
                        <a:lnSpc>
                          <a:spcPct val="100000"/>
                        </a:lnSpc>
                        <a:spcBef>
                          <a:spcPts val="1200"/>
                        </a:spcBef>
                        <a:spcAft>
                          <a:spcPts val="1200"/>
                        </a:spcAft>
                      </a:pPr>
                      <a:r>
                        <a:rPr lang="en-US" sz="1400">
                          <a:effectLst/>
                          <a:latin typeface="Times New Roman" panose="02020603050405020304" pitchFamily="18" charset="0"/>
                          <a:cs typeface="Times New Roman" panose="02020603050405020304" pitchFamily="18" charset="0"/>
                        </a:rPr>
                        <a:t>Import</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spcAft>
                          <a:spcPts val="1200"/>
                        </a:spcAft>
                      </a:pPr>
                      <a:r>
                        <a:rPr lang="en-US" sz="1400">
                          <a:effectLst/>
                          <a:latin typeface="Times New Roman" panose="02020603050405020304" pitchFamily="18" charset="0"/>
                          <a:cs typeface="Times New Roman" panose="02020603050405020304" pitchFamily="18" charset="0"/>
                        </a:rPr>
                        <a:t>Pass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spcAft>
                          <a:spcPts val="1200"/>
                        </a:spcAft>
                      </a:pPr>
                      <a:r>
                        <a:rPr lang="en-US" sz="1400">
                          <a:effectLst/>
                          <a:latin typeface="Times New Roman" panose="02020603050405020304" pitchFamily="18" charset="0"/>
                          <a:cs typeface="Times New Roman" panose="02020603050405020304" pitchFamily="18" charset="0"/>
                        </a:rPr>
                        <a:t>Imported </a:t>
                      </a:r>
                      <a:endParaRPr lang="en-IN" sz="1400">
                        <a:effectLst/>
                        <a:latin typeface="Times New Roman" panose="02020603050405020304" pitchFamily="18" charset="0"/>
                        <a:cs typeface="Times New Roman" panose="02020603050405020304" pitchFamily="18" charset="0"/>
                      </a:endParaRPr>
                    </a:p>
                    <a:p>
                      <a:pPr algn="ctr">
                        <a:lnSpc>
                          <a:spcPct val="100000"/>
                        </a:lnSpc>
                        <a:spcBef>
                          <a:spcPts val="1200"/>
                        </a:spcBef>
                        <a:spcAft>
                          <a:spcPts val="1200"/>
                        </a:spcAft>
                      </a:pPr>
                      <a:r>
                        <a:rPr lang="en-US" sz="1400">
                          <a:effectLst/>
                          <a:latin typeface="Times New Roman" panose="02020603050405020304" pitchFamily="18" charset="0"/>
                          <a:cs typeface="Times New Roman" panose="02020603050405020304" pitchFamily="18" charset="0"/>
                        </a:rPr>
                        <a:t>Successfully</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extLst>
                  <a:ext uri="{0D108BD9-81ED-4DB2-BD59-A6C34878D82A}">
                    <a16:rowId xmlns:a16="http://schemas.microsoft.com/office/drawing/2014/main" val="2297873824"/>
                  </a:ext>
                </a:extLst>
              </a:tr>
              <a:tr h="403597">
                <a:tc>
                  <a:txBody>
                    <a:bodyPr/>
                    <a:lstStyle/>
                    <a:p>
                      <a:pPr algn="ctr">
                        <a:lnSpc>
                          <a:spcPct val="100000"/>
                        </a:lnSpc>
                        <a:spcBef>
                          <a:spcPts val="1200"/>
                        </a:spcBef>
                      </a:pPr>
                      <a:r>
                        <a:rPr lang="en-US" sz="1400" dirty="0">
                          <a:effectLst/>
                          <a:latin typeface="Times New Roman" panose="02020603050405020304" pitchFamily="18" charset="0"/>
                          <a:cs typeface="Times New Roman" panose="02020603050405020304" pitchFamily="18" charset="0"/>
                        </a:rPr>
                        <a:t>TC02</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spcAft>
                          <a:spcPts val="1200"/>
                        </a:spcAft>
                      </a:pPr>
                      <a:r>
                        <a:rPr lang="en-US" sz="1400" dirty="0">
                          <a:effectLst/>
                          <a:latin typeface="Times New Roman" panose="02020603050405020304" pitchFamily="18" charset="0"/>
                          <a:cs typeface="Times New Roman" panose="02020603050405020304" pitchFamily="18" charset="0"/>
                        </a:rPr>
                        <a:t>Dataset</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spcAft>
                          <a:spcPts val="1200"/>
                        </a:spcAft>
                      </a:pPr>
                      <a:r>
                        <a:rPr lang="en-US" sz="1400" dirty="0">
                          <a:effectLst/>
                          <a:latin typeface="Times New Roman" panose="02020603050405020304" pitchFamily="18" charset="0"/>
                          <a:cs typeface="Times New Roman" panose="02020603050405020304" pitchFamily="18" charset="0"/>
                        </a:rPr>
                        <a:t>Pre-process</a:t>
                      </a:r>
                      <a:endParaRPr lang="en-IN" sz="1400" dirty="0">
                        <a:effectLst/>
                        <a:latin typeface="Times New Roman" panose="02020603050405020304" pitchFamily="18" charset="0"/>
                        <a:cs typeface="Times New Roman" panose="02020603050405020304" pitchFamily="18" charset="0"/>
                      </a:endParaRPr>
                    </a:p>
                    <a:p>
                      <a:pPr algn="ctr">
                        <a:lnSpc>
                          <a:spcPct val="100000"/>
                        </a:lnSpc>
                        <a:spcBef>
                          <a:spcPts val="1200"/>
                        </a:spcBef>
                        <a:spcAft>
                          <a:spcPts val="1200"/>
                        </a:spcAft>
                      </a:pPr>
                      <a:r>
                        <a:rPr lang="en-US" sz="1400" dirty="0">
                          <a:effectLst/>
                          <a:latin typeface="Times New Roman" panose="02020603050405020304" pitchFamily="18" charset="0"/>
                          <a:cs typeface="Times New Roman" panose="02020603050405020304" pitchFamily="18" charset="0"/>
                        </a:rPr>
                        <a:t>Successfully</a:t>
                      </a:r>
                      <a:endParaRPr lang="en-IN" sz="1400" dirty="0">
                        <a:effectLst/>
                        <a:latin typeface="Times New Roman" panose="02020603050405020304" pitchFamily="18" charset="0"/>
                        <a:cs typeface="Times New Roman" panose="02020603050405020304" pitchFamily="18" charset="0"/>
                      </a:endParaRPr>
                    </a:p>
                    <a:p>
                      <a:pPr algn="ctr">
                        <a:lnSpc>
                          <a:spcPct val="100000"/>
                        </a:lnSpc>
                        <a:spcBef>
                          <a:spcPts val="1200"/>
                        </a:spcBef>
                        <a:spcAft>
                          <a:spcPts val="1200"/>
                        </a:spcAft>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spcAft>
                          <a:spcPts val="1200"/>
                        </a:spcAft>
                      </a:pPr>
                      <a:r>
                        <a:rPr lang="en-US" sz="1400" dirty="0">
                          <a:effectLst/>
                          <a:latin typeface="Times New Roman" panose="02020603050405020304" pitchFamily="18" charset="0"/>
                          <a:cs typeface="Times New Roman" panose="02020603050405020304" pitchFamily="18" charset="0"/>
                        </a:rPr>
                        <a:t>Pre-process</a:t>
                      </a:r>
                      <a:endParaRPr lang="en-IN" sz="1400" dirty="0">
                        <a:effectLst/>
                        <a:latin typeface="Times New Roman" panose="02020603050405020304" pitchFamily="18" charset="0"/>
                        <a:cs typeface="Times New Roman" panose="02020603050405020304" pitchFamily="18" charset="0"/>
                      </a:endParaRPr>
                    </a:p>
                    <a:p>
                      <a:pPr algn="ctr">
                        <a:lnSpc>
                          <a:spcPct val="100000"/>
                        </a:lnSpc>
                        <a:spcBef>
                          <a:spcPts val="1200"/>
                        </a:spcBef>
                        <a:spcAft>
                          <a:spcPts val="1200"/>
                        </a:spcAft>
                      </a:pPr>
                      <a:r>
                        <a:rPr lang="en-US" sz="1400" dirty="0">
                          <a:effectLst/>
                          <a:latin typeface="Times New Roman" panose="02020603050405020304" pitchFamily="18" charset="0"/>
                          <a:cs typeface="Times New Roman" panose="02020603050405020304" pitchFamily="18" charset="0"/>
                        </a:rPr>
                        <a:t>Successfully</a:t>
                      </a:r>
                      <a:endParaRPr lang="en-IN" sz="1400" dirty="0">
                        <a:effectLst/>
                        <a:latin typeface="Times New Roman" panose="02020603050405020304" pitchFamily="18" charset="0"/>
                        <a:cs typeface="Times New Roman" panose="02020603050405020304" pitchFamily="18" charset="0"/>
                      </a:endParaRPr>
                    </a:p>
                    <a:p>
                      <a:pPr algn="ctr">
                        <a:lnSpc>
                          <a:spcPct val="100000"/>
                        </a:lnSpc>
                        <a:spcBef>
                          <a:spcPts val="1200"/>
                        </a:spcBef>
                        <a:spcAft>
                          <a:spcPts val="1200"/>
                        </a:spcAft>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spcAft>
                          <a:spcPts val="1200"/>
                        </a:spcAft>
                      </a:pPr>
                      <a:r>
                        <a:rPr lang="en-US" sz="1400">
                          <a:effectLst/>
                          <a:latin typeface="Times New Roman" panose="02020603050405020304" pitchFamily="18" charset="0"/>
                          <a:cs typeface="Times New Roman" panose="02020603050405020304" pitchFamily="18" charset="0"/>
                        </a:rPr>
                        <a:t>Pass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spcAft>
                          <a:spcPts val="1200"/>
                        </a:spcAft>
                      </a:pPr>
                      <a:r>
                        <a:rPr lang="en-US" sz="1400">
                          <a:effectLst/>
                          <a:latin typeface="Times New Roman" panose="02020603050405020304" pitchFamily="18" charset="0"/>
                          <a:cs typeface="Times New Roman" panose="02020603050405020304" pitchFamily="18" charset="0"/>
                        </a:rPr>
                        <a:t>Pre-Processed</a:t>
                      </a:r>
                      <a:endParaRPr lang="en-IN" sz="1400">
                        <a:effectLst/>
                        <a:latin typeface="Times New Roman" panose="02020603050405020304" pitchFamily="18" charset="0"/>
                        <a:cs typeface="Times New Roman" panose="02020603050405020304" pitchFamily="18" charset="0"/>
                      </a:endParaRPr>
                    </a:p>
                    <a:p>
                      <a:pPr algn="ctr">
                        <a:lnSpc>
                          <a:spcPct val="100000"/>
                        </a:lnSpc>
                        <a:spcBef>
                          <a:spcPts val="1200"/>
                        </a:spcBef>
                        <a:spcAft>
                          <a:spcPts val="1200"/>
                        </a:spcAft>
                      </a:pPr>
                      <a:r>
                        <a:rPr lang="en-US" sz="1400">
                          <a:effectLst/>
                          <a:latin typeface="Times New Roman" panose="02020603050405020304" pitchFamily="18" charset="0"/>
                          <a:cs typeface="Times New Roman" panose="02020603050405020304" pitchFamily="18" charset="0"/>
                        </a:rPr>
                        <a:t>Successfully</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extLst>
                  <a:ext uri="{0D108BD9-81ED-4DB2-BD59-A6C34878D82A}">
                    <a16:rowId xmlns:a16="http://schemas.microsoft.com/office/drawing/2014/main" val="2273800613"/>
                  </a:ext>
                </a:extLst>
              </a:tr>
              <a:tr h="799789">
                <a:tc>
                  <a:txBody>
                    <a:bodyPr/>
                    <a:lstStyle/>
                    <a:p>
                      <a:pPr algn="ctr">
                        <a:lnSpc>
                          <a:spcPct val="100000"/>
                        </a:lnSpc>
                        <a:spcBef>
                          <a:spcPts val="1200"/>
                        </a:spcBef>
                      </a:pPr>
                      <a:r>
                        <a:rPr lang="en-US" sz="1400">
                          <a:effectLst/>
                          <a:latin typeface="Times New Roman" panose="02020603050405020304" pitchFamily="18" charset="0"/>
                          <a:cs typeface="Times New Roman" panose="02020603050405020304" pitchFamily="18" charset="0"/>
                        </a:rPr>
                        <a:t>TC03</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pPr>
                      <a:r>
                        <a:rPr lang="en-US" sz="1400">
                          <a:effectLst/>
                          <a:latin typeface="Times New Roman" panose="02020603050405020304" pitchFamily="18" charset="0"/>
                          <a:cs typeface="Times New Roman" panose="02020603050405020304" pitchFamily="18" charset="0"/>
                        </a:rPr>
                        <a:t>Image Collection</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pPr>
                      <a:r>
                        <a:rPr lang="en-US" sz="1400" dirty="0">
                          <a:effectLst/>
                          <a:latin typeface="Times New Roman" panose="02020603050405020304" pitchFamily="18" charset="0"/>
                          <a:cs typeface="Times New Roman" panose="02020603050405020304" pitchFamily="18" charset="0"/>
                        </a:rPr>
                        <a:t>Image Recognition</a:t>
                      </a:r>
                      <a:endParaRPr lang="en-IN" sz="1400" dirty="0">
                        <a:effectLst/>
                        <a:latin typeface="Times New Roman" panose="02020603050405020304" pitchFamily="18" charset="0"/>
                        <a:cs typeface="Times New Roman" panose="02020603050405020304" pitchFamily="18" charset="0"/>
                      </a:endParaRPr>
                    </a:p>
                    <a:p>
                      <a:pPr algn="ctr">
                        <a:lnSpc>
                          <a:spcPct val="100000"/>
                        </a:lnSpc>
                      </a:pPr>
                      <a:r>
                        <a:rPr lang="en-US" sz="1400" dirty="0">
                          <a:effectLst/>
                          <a:latin typeface="Times New Roman" panose="02020603050405020304" pitchFamily="18" charset="0"/>
                          <a:cs typeface="Times New Roman" panose="02020603050405020304" pitchFamily="18" charset="0"/>
                        </a:rPr>
                        <a:t>Successfully</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pPr>
                      <a:r>
                        <a:rPr lang="en-US" sz="1400" dirty="0">
                          <a:effectLst/>
                          <a:latin typeface="Times New Roman" panose="02020603050405020304" pitchFamily="18" charset="0"/>
                          <a:cs typeface="Times New Roman" panose="02020603050405020304" pitchFamily="18" charset="0"/>
                        </a:rPr>
                        <a:t>Image Recognition</a:t>
                      </a:r>
                      <a:endParaRPr lang="en-IN" sz="1400" dirty="0">
                        <a:effectLst/>
                        <a:latin typeface="Times New Roman" panose="02020603050405020304" pitchFamily="18" charset="0"/>
                        <a:cs typeface="Times New Roman" panose="02020603050405020304" pitchFamily="18" charset="0"/>
                      </a:endParaRPr>
                    </a:p>
                    <a:p>
                      <a:pPr algn="ctr">
                        <a:lnSpc>
                          <a:spcPct val="100000"/>
                        </a:lnSpc>
                      </a:pPr>
                      <a:r>
                        <a:rPr lang="en-US" sz="1400" dirty="0">
                          <a:effectLst/>
                          <a:latin typeface="Times New Roman" panose="02020603050405020304" pitchFamily="18" charset="0"/>
                          <a:cs typeface="Times New Roman" panose="02020603050405020304" pitchFamily="18" charset="0"/>
                        </a:rPr>
                        <a:t>Successfully</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pPr>
                      <a:r>
                        <a:rPr lang="en-US" sz="1400" dirty="0">
                          <a:effectLst/>
                          <a:latin typeface="Times New Roman" panose="02020603050405020304" pitchFamily="18" charset="0"/>
                          <a:cs typeface="Times New Roman" panose="02020603050405020304" pitchFamily="18" charset="0"/>
                        </a:rPr>
                        <a:t>Pass</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pPr>
                      <a:r>
                        <a:rPr lang="en-US" sz="1400">
                          <a:effectLst/>
                          <a:latin typeface="Times New Roman" panose="02020603050405020304" pitchFamily="18" charset="0"/>
                          <a:cs typeface="Times New Roman" panose="02020603050405020304" pitchFamily="18" charset="0"/>
                        </a:rPr>
                        <a:t>Image </a:t>
                      </a:r>
                      <a:endParaRPr lang="en-IN" sz="1400">
                        <a:effectLst/>
                        <a:latin typeface="Times New Roman" panose="02020603050405020304" pitchFamily="18" charset="0"/>
                        <a:cs typeface="Times New Roman" panose="02020603050405020304" pitchFamily="18" charset="0"/>
                      </a:endParaRPr>
                    </a:p>
                    <a:p>
                      <a:pPr algn="ctr">
                        <a:lnSpc>
                          <a:spcPct val="100000"/>
                        </a:lnSpc>
                      </a:pPr>
                      <a:r>
                        <a:rPr lang="en-US" sz="1400">
                          <a:effectLst/>
                          <a:latin typeface="Times New Roman" panose="02020603050405020304" pitchFamily="18" charset="0"/>
                          <a:cs typeface="Times New Roman" panose="02020603050405020304" pitchFamily="18" charset="0"/>
                        </a:rPr>
                        <a:t>Recognised</a:t>
                      </a:r>
                      <a:endParaRPr lang="en-IN" sz="1400">
                        <a:effectLst/>
                        <a:latin typeface="Times New Roman" panose="02020603050405020304" pitchFamily="18" charset="0"/>
                        <a:cs typeface="Times New Roman" panose="02020603050405020304" pitchFamily="18" charset="0"/>
                      </a:endParaRPr>
                    </a:p>
                    <a:p>
                      <a:pPr algn="ctr">
                        <a:lnSpc>
                          <a:spcPct val="100000"/>
                        </a:lnSpc>
                      </a:pPr>
                      <a:r>
                        <a:rPr lang="en-US" sz="1400">
                          <a:effectLst/>
                          <a:latin typeface="Times New Roman" panose="02020603050405020304" pitchFamily="18" charset="0"/>
                          <a:cs typeface="Times New Roman" panose="02020603050405020304" pitchFamily="18" charset="0"/>
                        </a:rPr>
                        <a:t>successfully</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extLst>
                  <a:ext uri="{0D108BD9-81ED-4DB2-BD59-A6C34878D82A}">
                    <a16:rowId xmlns:a16="http://schemas.microsoft.com/office/drawing/2014/main" val="2725228179"/>
                  </a:ext>
                </a:extLst>
              </a:tr>
              <a:tr h="891082">
                <a:tc>
                  <a:txBody>
                    <a:bodyPr/>
                    <a:lstStyle/>
                    <a:p>
                      <a:pPr algn="ctr">
                        <a:lnSpc>
                          <a:spcPct val="100000"/>
                        </a:lnSpc>
                        <a:spcBef>
                          <a:spcPts val="1200"/>
                        </a:spcBef>
                      </a:pPr>
                      <a:r>
                        <a:rPr lang="en-US" sz="1400">
                          <a:effectLst/>
                          <a:latin typeface="Times New Roman" panose="02020603050405020304" pitchFamily="18" charset="0"/>
                          <a:cs typeface="Times New Roman" panose="02020603050405020304" pitchFamily="18" charset="0"/>
                        </a:rPr>
                        <a:t>TC04</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pPr>
                      <a:r>
                        <a:rPr lang="en-US" sz="1400">
                          <a:effectLst/>
                          <a:latin typeface="Times New Roman" panose="02020603050405020304" pitchFamily="18" charset="0"/>
                          <a:cs typeface="Times New Roman" panose="02020603050405020304" pitchFamily="18" charset="0"/>
                        </a:rPr>
                        <a:t>Registration</a:t>
                      </a:r>
                      <a:endParaRPr lang="en-IN" sz="1400">
                        <a:effectLst/>
                        <a:latin typeface="Times New Roman" panose="02020603050405020304" pitchFamily="18" charset="0"/>
                        <a:cs typeface="Times New Roman" panose="02020603050405020304" pitchFamily="18" charset="0"/>
                      </a:endParaRPr>
                    </a:p>
                    <a:p>
                      <a:pPr algn="ctr">
                        <a:lnSpc>
                          <a:spcPct val="100000"/>
                        </a:lnSpc>
                      </a:pPr>
                      <a:r>
                        <a:rPr lang="en-US" sz="1400">
                          <a:effectLst/>
                          <a:latin typeface="Times New Roman" panose="02020603050405020304" pitchFamily="18" charset="0"/>
                          <a:cs typeface="Times New Roman" panose="02020603050405020304" pitchFamily="18" charset="0"/>
                        </a:rPr>
                        <a:t>Parameter</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pPr>
                      <a:r>
                        <a:rPr lang="en-US" sz="1400" dirty="0">
                          <a:effectLst/>
                          <a:latin typeface="Times New Roman" panose="02020603050405020304" pitchFamily="18" charset="0"/>
                          <a:cs typeface="Times New Roman" panose="02020603050405020304" pitchFamily="18" charset="0"/>
                        </a:rPr>
                        <a:t>Successfully</a:t>
                      </a:r>
                      <a:endParaRPr lang="en-IN" sz="1400" dirty="0">
                        <a:effectLst/>
                        <a:latin typeface="Times New Roman" panose="02020603050405020304" pitchFamily="18" charset="0"/>
                        <a:cs typeface="Times New Roman" panose="02020603050405020304" pitchFamily="18" charset="0"/>
                      </a:endParaRPr>
                    </a:p>
                    <a:p>
                      <a:pPr algn="ctr">
                        <a:lnSpc>
                          <a:spcPct val="100000"/>
                        </a:lnSpc>
                      </a:pPr>
                      <a:r>
                        <a:rPr lang="en-US" sz="1400" dirty="0">
                          <a:effectLst/>
                          <a:latin typeface="Times New Roman" panose="02020603050405020304" pitchFamily="18" charset="0"/>
                          <a:cs typeface="Times New Roman" panose="02020603050405020304" pitchFamily="18" charset="0"/>
                        </a:rPr>
                        <a:t>Registered</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pPr>
                      <a:r>
                        <a:rPr lang="en-US" sz="1400" dirty="0">
                          <a:effectLst/>
                          <a:latin typeface="Times New Roman" panose="02020603050405020304" pitchFamily="18" charset="0"/>
                          <a:cs typeface="Times New Roman" panose="02020603050405020304" pitchFamily="18" charset="0"/>
                        </a:rPr>
                        <a:t>Successfully</a:t>
                      </a:r>
                      <a:endParaRPr lang="en-IN" sz="1400" dirty="0">
                        <a:effectLst/>
                        <a:latin typeface="Times New Roman" panose="02020603050405020304" pitchFamily="18" charset="0"/>
                        <a:cs typeface="Times New Roman" panose="02020603050405020304" pitchFamily="18" charset="0"/>
                      </a:endParaRPr>
                    </a:p>
                    <a:p>
                      <a:pPr algn="ctr">
                        <a:lnSpc>
                          <a:spcPct val="100000"/>
                        </a:lnSpc>
                      </a:pPr>
                      <a:r>
                        <a:rPr lang="en-US" sz="1400" dirty="0">
                          <a:effectLst/>
                          <a:latin typeface="Times New Roman" panose="02020603050405020304" pitchFamily="18" charset="0"/>
                          <a:cs typeface="Times New Roman" panose="02020603050405020304" pitchFamily="18" charset="0"/>
                        </a:rPr>
                        <a:t>Registered</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pPr>
                      <a:r>
                        <a:rPr lang="en-US" sz="1400" dirty="0">
                          <a:effectLst/>
                          <a:latin typeface="Times New Roman" panose="02020603050405020304" pitchFamily="18" charset="0"/>
                          <a:cs typeface="Times New Roman" panose="02020603050405020304" pitchFamily="18" charset="0"/>
                        </a:rPr>
                        <a:t>Pass</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pPr>
                      <a:r>
                        <a:rPr lang="en-US" sz="1400" dirty="0">
                          <a:effectLst/>
                          <a:latin typeface="Times New Roman" panose="02020603050405020304" pitchFamily="18" charset="0"/>
                          <a:cs typeface="Times New Roman" panose="02020603050405020304" pitchFamily="18" charset="0"/>
                        </a:rPr>
                        <a:t>Registered</a:t>
                      </a:r>
                      <a:endParaRPr lang="en-IN" sz="1400" dirty="0">
                        <a:effectLst/>
                        <a:latin typeface="Times New Roman" panose="02020603050405020304" pitchFamily="18" charset="0"/>
                        <a:cs typeface="Times New Roman" panose="02020603050405020304" pitchFamily="18" charset="0"/>
                      </a:endParaRPr>
                    </a:p>
                    <a:p>
                      <a:pPr algn="ctr">
                        <a:lnSpc>
                          <a:spcPct val="100000"/>
                        </a:lnSpc>
                      </a:pPr>
                      <a:r>
                        <a:rPr lang="en-US" sz="1400" dirty="0">
                          <a:effectLst/>
                          <a:latin typeface="Times New Roman" panose="02020603050405020304" pitchFamily="18" charset="0"/>
                          <a:cs typeface="Times New Roman" panose="02020603050405020304" pitchFamily="18" charset="0"/>
                        </a:rPr>
                        <a:t>Successfully</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extLst>
                  <a:ext uri="{0D108BD9-81ED-4DB2-BD59-A6C34878D82A}">
                    <a16:rowId xmlns:a16="http://schemas.microsoft.com/office/drawing/2014/main" val="3823915916"/>
                  </a:ext>
                </a:extLst>
              </a:tr>
              <a:tr h="808997">
                <a:tc>
                  <a:txBody>
                    <a:bodyPr/>
                    <a:lstStyle/>
                    <a:p>
                      <a:pPr algn="ctr">
                        <a:lnSpc>
                          <a:spcPct val="100000"/>
                        </a:lnSpc>
                        <a:spcBef>
                          <a:spcPts val="1200"/>
                        </a:spcBef>
                      </a:pPr>
                      <a:r>
                        <a:rPr lang="en-US" sz="1400">
                          <a:effectLst/>
                          <a:latin typeface="Times New Roman" panose="02020603050405020304" pitchFamily="18" charset="0"/>
                          <a:cs typeface="Times New Roman" panose="02020603050405020304" pitchFamily="18" charset="0"/>
                        </a:rPr>
                        <a:t>TC05</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pPr>
                      <a:r>
                        <a:rPr lang="en-US" sz="1400">
                          <a:effectLst/>
                          <a:latin typeface="Times New Roman" panose="02020603050405020304" pitchFamily="18" charset="0"/>
                          <a:cs typeface="Times New Roman" panose="02020603050405020304" pitchFamily="18" charset="0"/>
                        </a:rPr>
                        <a:t>Surveillance</a:t>
                      </a:r>
                      <a:endParaRPr lang="en-IN" sz="1400">
                        <a:effectLst/>
                        <a:latin typeface="Times New Roman" panose="02020603050405020304" pitchFamily="18" charset="0"/>
                        <a:cs typeface="Times New Roman" panose="02020603050405020304" pitchFamily="18" charset="0"/>
                      </a:endParaRPr>
                    </a:p>
                    <a:p>
                      <a:pPr algn="ctr">
                        <a:lnSpc>
                          <a:spcPct val="100000"/>
                        </a:lnSpc>
                      </a:pPr>
                      <a:r>
                        <a:rPr lang="en-US" sz="1400">
                          <a:effectLst/>
                          <a:latin typeface="Times New Roman" panose="02020603050405020304" pitchFamily="18" charset="0"/>
                          <a:cs typeface="Times New Roman" panose="02020603050405020304" pitchFamily="18" charset="0"/>
                        </a:rPr>
                        <a:t>Parameter</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pPr>
                      <a:r>
                        <a:rPr lang="en-US" sz="1400">
                          <a:effectLst/>
                          <a:latin typeface="Times New Roman" panose="02020603050405020304" pitchFamily="18" charset="0"/>
                          <a:cs typeface="Times New Roman" panose="02020603050405020304" pitchFamily="18" charset="0"/>
                        </a:rPr>
                        <a:t>Known Person</a:t>
                      </a:r>
                      <a:endParaRPr lang="en-IN" sz="1400">
                        <a:effectLst/>
                        <a:latin typeface="Times New Roman" panose="02020603050405020304" pitchFamily="18" charset="0"/>
                        <a:cs typeface="Times New Roman" panose="02020603050405020304" pitchFamily="18" charset="0"/>
                      </a:endParaRPr>
                    </a:p>
                    <a:p>
                      <a:pPr algn="ctr">
                        <a:lnSpc>
                          <a:spcPct val="100000"/>
                        </a:lnSpc>
                      </a:pPr>
                      <a:r>
                        <a:rPr lang="en-US" sz="1400">
                          <a:effectLst/>
                          <a:latin typeface="Times New Roman" panose="02020603050405020304" pitchFamily="18" charset="0"/>
                          <a:cs typeface="Times New Roman" panose="02020603050405020304" pitchFamily="18" charset="0"/>
                        </a:rPr>
                        <a:t>Is Detected</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pPr>
                      <a:r>
                        <a:rPr lang="en-US" sz="1400" dirty="0">
                          <a:effectLst/>
                          <a:latin typeface="Times New Roman" panose="02020603050405020304" pitchFamily="18" charset="0"/>
                          <a:cs typeface="Times New Roman" panose="02020603050405020304" pitchFamily="18" charset="0"/>
                        </a:rPr>
                        <a:t>Known Person</a:t>
                      </a:r>
                      <a:endParaRPr lang="en-IN" sz="1400" dirty="0">
                        <a:effectLst/>
                        <a:latin typeface="Times New Roman" panose="02020603050405020304" pitchFamily="18" charset="0"/>
                        <a:cs typeface="Times New Roman" panose="02020603050405020304" pitchFamily="18" charset="0"/>
                      </a:endParaRPr>
                    </a:p>
                    <a:p>
                      <a:pPr algn="ctr">
                        <a:lnSpc>
                          <a:spcPct val="100000"/>
                        </a:lnSpc>
                      </a:pPr>
                      <a:r>
                        <a:rPr lang="en-US" sz="1400" dirty="0">
                          <a:effectLst/>
                          <a:latin typeface="Times New Roman" panose="02020603050405020304" pitchFamily="18" charset="0"/>
                          <a:cs typeface="Times New Roman" panose="02020603050405020304" pitchFamily="18" charset="0"/>
                        </a:rPr>
                        <a:t>Is Detected</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spcBef>
                          <a:spcPts val="1200"/>
                        </a:spcBef>
                      </a:pPr>
                      <a:r>
                        <a:rPr lang="en-US" sz="1400" dirty="0">
                          <a:effectLst/>
                          <a:latin typeface="Times New Roman" panose="02020603050405020304" pitchFamily="18" charset="0"/>
                          <a:cs typeface="Times New Roman" panose="02020603050405020304" pitchFamily="18" charset="0"/>
                        </a:rPr>
                        <a:t>Pass</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tc>
                  <a:txBody>
                    <a:bodyPr/>
                    <a:lstStyle/>
                    <a:p>
                      <a:pPr algn="ctr">
                        <a:lnSpc>
                          <a:spcPct val="100000"/>
                        </a:lnSpc>
                      </a:pPr>
                      <a:r>
                        <a:rPr lang="en-US" sz="1400" dirty="0">
                          <a:effectLst/>
                          <a:latin typeface="Times New Roman" panose="02020603050405020304" pitchFamily="18" charset="0"/>
                          <a:cs typeface="Times New Roman" panose="02020603050405020304" pitchFamily="18" charset="0"/>
                        </a:rPr>
                        <a:t>Known Person Detected Successfully</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8891" marR="58891" marT="0" marB="0"/>
                </a:tc>
                <a:extLst>
                  <a:ext uri="{0D108BD9-81ED-4DB2-BD59-A6C34878D82A}">
                    <a16:rowId xmlns:a16="http://schemas.microsoft.com/office/drawing/2014/main" val="1262011867"/>
                  </a:ext>
                </a:extLst>
              </a:tr>
            </a:tbl>
          </a:graphicData>
        </a:graphic>
      </p:graphicFrame>
      <p:sp>
        <p:nvSpPr>
          <p:cNvPr id="3" name="Date Placeholder 2">
            <a:extLst>
              <a:ext uri="{FF2B5EF4-FFF2-40B4-BE49-F238E27FC236}">
                <a16:creationId xmlns:a16="http://schemas.microsoft.com/office/drawing/2014/main" id="{2CDF707B-94FE-F18B-F474-DCC4DAAA8712}"/>
              </a:ext>
            </a:extLst>
          </p:cNvPr>
          <p:cNvSpPr>
            <a:spLocks noGrp="1"/>
          </p:cNvSpPr>
          <p:nvPr>
            <p:ph type="dt" sz="half" idx="10"/>
          </p:nvPr>
        </p:nvSpPr>
        <p:spPr/>
        <p:txBody>
          <a:bodyPr/>
          <a:lstStyle/>
          <a:p>
            <a:fld id="{252D9298-3902-4BDE-9AB6-912652AA16B2}" type="datetime1">
              <a:rPr lang="en-IN" smtClean="0"/>
              <a:t>05-04-2023</a:t>
            </a:fld>
            <a:endParaRPr lang="en-IN"/>
          </a:p>
        </p:txBody>
      </p:sp>
      <p:sp>
        <p:nvSpPr>
          <p:cNvPr id="5" name="Slide Number Placeholder 4">
            <a:extLst>
              <a:ext uri="{FF2B5EF4-FFF2-40B4-BE49-F238E27FC236}">
                <a16:creationId xmlns:a16="http://schemas.microsoft.com/office/drawing/2014/main" id="{0C193825-7EA1-3874-5BC1-CAFD6A778198}"/>
              </a:ext>
            </a:extLst>
          </p:cNvPr>
          <p:cNvSpPr>
            <a:spLocks noGrp="1"/>
          </p:cNvSpPr>
          <p:nvPr>
            <p:ph type="sldNum" sz="quarter" idx="12"/>
          </p:nvPr>
        </p:nvSpPr>
        <p:spPr/>
        <p:txBody>
          <a:bodyPr/>
          <a:lstStyle/>
          <a:p>
            <a:fld id="{9D3FF152-60F5-4862-82F9-1190556AA56F}" type="slidenum">
              <a:rPr lang="en-IN" smtClean="0"/>
              <a:t>18</a:t>
            </a:fld>
            <a:endParaRPr lang="en-IN"/>
          </a:p>
        </p:txBody>
      </p:sp>
    </p:spTree>
    <p:extLst>
      <p:ext uri="{BB962C8B-B14F-4D97-AF65-F5344CB8AC3E}">
        <p14:creationId xmlns:p14="http://schemas.microsoft.com/office/powerpoint/2010/main" val="3576434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 Results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62E8DBB-8CAD-47AF-1F08-E5D854F507F6}"/>
              </a:ext>
            </a:extLst>
          </p:cNvPr>
          <p:cNvSpPr txBox="1"/>
          <p:nvPr/>
        </p:nvSpPr>
        <p:spPr>
          <a:xfrm>
            <a:off x="628650" y="977153"/>
            <a:ext cx="8085044" cy="3139321"/>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result of the project would depend on the performance of the face recognition algorithm used and the effectiveness of the alarm and message sending mechanism. </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If the face recognition algorithm is accurate and can detect unknown persons with a high degree of confidence, the system would be effective in preventing two-wheeler theft. </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Similarly, if the alarm and message sending mechanism works effectively, the bike owner can be alerted quickly, which would increase the chances of stopping the theft.</a:t>
            </a:r>
          </a:p>
          <a:p>
            <a:pPr algn="just"/>
            <a:r>
              <a:rPr lang="en-US" sz="180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ALERT EMAIL and PHONE MESSAGE :</a:t>
            </a:r>
          </a:p>
        </p:txBody>
      </p:sp>
      <p:sp>
        <p:nvSpPr>
          <p:cNvPr id="3" name="Date Placeholder 2">
            <a:extLst>
              <a:ext uri="{FF2B5EF4-FFF2-40B4-BE49-F238E27FC236}">
                <a16:creationId xmlns:a16="http://schemas.microsoft.com/office/drawing/2014/main" id="{2CDF707B-94FE-F18B-F474-DCC4DAAA8712}"/>
              </a:ext>
            </a:extLst>
          </p:cNvPr>
          <p:cNvSpPr>
            <a:spLocks noGrp="1"/>
          </p:cNvSpPr>
          <p:nvPr>
            <p:ph type="dt" sz="half" idx="10"/>
          </p:nvPr>
        </p:nvSpPr>
        <p:spPr/>
        <p:txBody>
          <a:bodyPr/>
          <a:lstStyle/>
          <a:p>
            <a:fld id="{252D9298-3902-4BDE-9AB6-912652AA16B2}" type="datetime1">
              <a:rPr lang="en-IN" smtClean="0"/>
              <a:t>05-04-2023</a:t>
            </a:fld>
            <a:endParaRPr lang="en-IN"/>
          </a:p>
        </p:txBody>
      </p:sp>
      <p:sp>
        <p:nvSpPr>
          <p:cNvPr id="5" name="Slide Number Placeholder 4">
            <a:extLst>
              <a:ext uri="{FF2B5EF4-FFF2-40B4-BE49-F238E27FC236}">
                <a16:creationId xmlns:a16="http://schemas.microsoft.com/office/drawing/2014/main" id="{0C193825-7EA1-3874-5BC1-CAFD6A778198}"/>
              </a:ext>
            </a:extLst>
          </p:cNvPr>
          <p:cNvSpPr>
            <a:spLocks noGrp="1"/>
          </p:cNvSpPr>
          <p:nvPr>
            <p:ph type="sldNum" sz="quarter" idx="12"/>
          </p:nvPr>
        </p:nvSpPr>
        <p:spPr/>
        <p:txBody>
          <a:bodyPr/>
          <a:lstStyle/>
          <a:p>
            <a:fld id="{9D3FF152-60F5-4862-82F9-1190556AA56F}" type="slidenum">
              <a:rPr lang="en-IN" smtClean="0"/>
              <a:t>19</a:t>
            </a:fld>
            <a:endParaRPr lang="en-IN"/>
          </a:p>
        </p:txBody>
      </p:sp>
      <p:pic>
        <p:nvPicPr>
          <p:cNvPr id="7" name="Picture 6">
            <a:extLst>
              <a:ext uri="{FF2B5EF4-FFF2-40B4-BE49-F238E27FC236}">
                <a16:creationId xmlns:a16="http://schemas.microsoft.com/office/drawing/2014/main" id="{C0B22400-E19D-05A6-D78F-A9F5A1F3E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703" y="4176333"/>
            <a:ext cx="2210239" cy="1981029"/>
          </a:xfrm>
          <a:prstGeom prst="rect">
            <a:avLst/>
          </a:prstGeom>
        </p:spPr>
      </p:pic>
      <p:pic>
        <p:nvPicPr>
          <p:cNvPr id="9" name="Picture 8">
            <a:extLst>
              <a:ext uri="{FF2B5EF4-FFF2-40B4-BE49-F238E27FC236}">
                <a16:creationId xmlns:a16="http://schemas.microsoft.com/office/drawing/2014/main" id="{0ED80008-F869-B66D-5B4A-0F5A523E3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0187" y="4176333"/>
            <a:ext cx="2336728" cy="1936455"/>
          </a:xfrm>
          <a:prstGeom prst="rect">
            <a:avLst/>
          </a:prstGeom>
        </p:spPr>
      </p:pic>
    </p:spTree>
    <p:extLst>
      <p:ext uri="{BB962C8B-B14F-4D97-AF65-F5344CB8AC3E}">
        <p14:creationId xmlns:p14="http://schemas.microsoft.com/office/powerpoint/2010/main" val="4035232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ctrTitle"/>
          </p:nvPr>
        </p:nvSpPr>
        <p:spPr>
          <a:xfrm>
            <a:off x="628650" y="216927"/>
            <a:ext cx="7772400" cy="607825"/>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Introduction</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333A94EF-4FA9-15FA-104B-9EB57724BB09}"/>
              </a:ext>
            </a:extLst>
          </p:cNvPr>
          <p:cNvSpPr>
            <a:spLocks noGrp="1"/>
          </p:cNvSpPr>
          <p:nvPr>
            <p:ph type="subTitle" idx="1"/>
          </p:nvPr>
        </p:nvSpPr>
        <p:spPr>
          <a:xfrm>
            <a:off x="628650" y="824752"/>
            <a:ext cx="7772400" cy="5378824"/>
          </a:xfrm>
        </p:spPr>
        <p:txBody>
          <a:bodyPr>
            <a:normAutofit/>
          </a:bodyPr>
          <a:lstStyle/>
          <a:p>
            <a:pPr marL="285750" indent="-28575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One of the ways to secure motorcycles from theft. One of the smart security system technologies in the field of transportation is an intelligent security system for motorized vehicles. Several methods of motorized vehicle security systems that are currently being used include facial recognition or facial recognition applied to the vehicle, one of the technologies that has a high enough accuracy where the user must first register a photo of the user's face that must be stored in the database.</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One of feature  is to provide a notification. Minimize the possibility of vehicle theft, Increase a sense of security to the rider . The method used in this research is to use the literature review method based on previous projects so that this project makes the latest research with novelty from research based on previous research, therefore by reading a lot of previous research it will find problems and future research .</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problem raised in this study is how to reduce crime, by early detection of vehicle owners. Therefore, with the system offered in this study, it will be able to recognize who is the real owner of the vehicle that will be tested on the owner's facial recognition.</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purpose of this study is how to make a proposed system that can make vehicles recognize their owners. Therefore, with a face detection system for the owner of the vehicle, it will be able to reduce crime because it will be able to detect early who is the owner of the vehicle.</a:t>
            </a:r>
          </a:p>
          <a:p>
            <a:pPr algn="l"/>
            <a:r>
              <a:rPr lang="en-US" sz="1600" dirty="0">
                <a:latin typeface="Times New Roman" panose="02020603050405020304" pitchFamily="18" charset="0"/>
                <a:cs typeface="Times New Roman" panose="02020603050405020304" pitchFamily="18" charset="0"/>
              </a:rPr>
              <a:t> </a:t>
            </a:r>
          </a:p>
          <a:p>
            <a:pPr algn="l"/>
            <a:endParaRPr lang="en-US" sz="1600" dirty="0">
              <a:latin typeface="Times New Roman" panose="02020603050405020304" pitchFamily="18" charset="0"/>
              <a:cs typeface="Times New Roman" panose="02020603050405020304" pitchFamily="18" charset="0"/>
            </a:endParaRPr>
          </a:p>
          <a:p>
            <a:pPr algn="l"/>
            <a:endParaRPr lang="en-US" sz="1600" dirty="0">
              <a:latin typeface="Times New Roman" panose="02020603050405020304" pitchFamily="18" charset="0"/>
              <a:cs typeface="Times New Roman" panose="02020603050405020304" pitchFamily="18" charset="0"/>
            </a:endParaRPr>
          </a:p>
          <a:p>
            <a:pPr algn="l"/>
            <a:endParaRPr lang="en-US" sz="1600" dirty="0">
              <a:latin typeface="Times New Roman" panose="02020603050405020304" pitchFamily="18" charset="0"/>
              <a:cs typeface="Times New Roman" panose="02020603050405020304" pitchFamily="18" charset="0"/>
            </a:endParaRPr>
          </a:p>
          <a:p>
            <a:pPr algn="l"/>
            <a:endParaRPr lang="en-IN" sz="1600" dirty="0"/>
          </a:p>
        </p:txBody>
      </p:sp>
      <p:sp>
        <p:nvSpPr>
          <p:cNvPr id="3" name="Date Placeholder 2">
            <a:extLst>
              <a:ext uri="{FF2B5EF4-FFF2-40B4-BE49-F238E27FC236}">
                <a16:creationId xmlns:a16="http://schemas.microsoft.com/office/drawing/2014/main" id="{12222777-92ED-54BE-C685-6C231F278C74}"/>
              </a:ext>
            </a:extLst>
          </p:cNvPr>
          <p:cNvSpPr>
            <a:spLocks noGrp="1"/>
          </p:cNvSpPr>
          <p:nvPr>
            <p:ph type="dt" sz="half" idx="10"/>
          </p:nvPr>
        </p:nvSpPr>
        <p:spPr/>
        <p:txBody>
          <a:bodyPr/>
          <a:lstStyle/>
          <a:p>
            <a:fld id="{7993C1BB-792E-4C92-9F5F-EE1024995E79}" type="datetime1">
              <a:rPr lang="en-IN" smtClean="0"/>
              <a:t>05-04-2023</a:t>
            </a:fld>
            <a:endParaRPr lang="en-IN" dirty="0"/>
          </a:p>
        </p:txBody>
      </p:sp>
      <p:sp>
        <p:nvSpPr>
          <p:cNvPr id="4" name="Slide Number Placeholder 3">
            <a:extLst>
              <a:ext uri="{FF2B5EF4-FFF2-40B4-BE49-F238E27FC236}">
                <a16:creationId xmlns:a16="http://schemas.microsoft.com/office/drawing/2014/main" id="{4D0D27F3-A695-E40C-B83C-8D83510D94B2}"/>
              </a:ext>
            </a:extLst>
          </p:cNvPr>
          <p:cNvSpPr>
            <a:spLocks noGrp="1"/>
          </p:cNvSpPr>
          <p:nvPr>
            <p:ph type="sldNum" sz="quarter" idx="12"/>
          </p:nvPr>
        </p:nvSpPr>
        <p:spPr/>
        <p:txBody>
          <a:bodyPr/>
          <a:lstStyle/>
          <a:p>
            <a:fld id="{9D3FF152-60F5-4862-82F9-1190556AA56F}" type="slidenum">
              <a:rPr lang="en-IN" smtClean="0"/>
              <a:t>2</a:t>
            </a:fld>
            <a:endParaRPr lang="en-IN"/>
          </a:p>
        </p:txBody>
      </p:sp>
    </p:spTree>
    <p:extLst>
      <p:ext uri="{BB962C8B-B14F-4D97-AF65-F5344CB8AC3E}">
        <p14:creationId xmlns:p14="http://schemas.microsoft.com/office/powerpoint/2010/main" val="2944014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62E8DBB-8CAD-47AF-1F08-E5D854F507F6}"/>
              </a:ext>
            </a:extLst>
          </p:cNvPr>
          <p:cNvSpPr txBox="1"/>
          <p:nvPr/>
        </p:nvSpPr>
        <p:spPr>
          <a:xfrm>
            <a:off x="533401" y="950259"/>
            <a:ext cx="7981948" cy="923330"/>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FRONT PAGE</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0F0A957-C112-EF6D-C238-451630D247C7}"/>
              </a:ext>
            </a:extLst>
          </p:cNvPr>
          <p:cNvSpPr>
            <a:spLocks noGrp="1"/>
          </p:cNvSpPr>
          <p:nvPr>
            <p:ph type="dt" sz="half" idx="10"/>
          </p:nvPr>
        </p:nvSpPr>
        <p:spPr/>
        <p:txBody>
          <a:bodyPr/>
          <a:lstStyle/>
          <a:p>
            <a:fld id="{50F60316-87E1-449B-9D2E-2F9BFC05FE3D}" type="datetime1">
              <a:rPr lang="en-IN" smtClean="0"/>
              <a:t>05-04-2023</a:t>
            </a:fld>
            <a:endParaRPr lang="en-IN"/>
          </a:p>
        </p:txBody>
      </p:sp>
      <p:sp>
        <p:nvSpPr>
          <p:cNvPr id="5" name="Slide Number Placeholder 4">
            <a:extLst>
              <a:ext uri="{FF2B5EF4-FFF2-40B4-BE49-F238E27FC236}">
                <a16:creationId xmlns:a16="http://schemas.microsoft.com/office/drawing/2014/main" id="{97198833-85FA-C44B-804E-1CCDC213431C}"/>
              </a:ext>
            </a:extLst>
          </p:cNvPr>
          <p:cNvSpPr>
            <a:spLocks noGrp="1"/>
          </p:cNvSpPr>
          <p:nvPr>
            <p:ph type="sldNum" sz="quarter" idx="12"/>
          </p:nvPr>
        </p:nvSpPr>
        <p:spPr/>
        <p:txBody>
          <a:bodyPr/>
          <a:lstStyle/>
          <a:p>
            <a:fld id="{9D3FF152-60F5-4862-82F9-1190556AA56F}" type="slidenum">
              <a:rPr lang="en-IN" smtClean="0"/>
              <a:t>20</a:t>
            </a:fld>
            <a:endParaRPr lang="en-IN"/>
          </a:p>
        </p:txBody>
      </p:sp>
      <p:pic>
        <p:nvPicPr>
          <p:cNvPr id="6" name="Picture 5">
            <a:extLst>
              <a:ext uri="{FF2B5EF4-FFF2-40B4-BE49-F238E27FC236}">
                <a16:creationId xmlns:a16="http://schemas.microsoft.com/office/drawing/2014/main" id="{8CB352BD-2C61-728A-5A10-D96C13B8227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44707"/>
            <a:ext cx="8153400" cy="5116916"/>
          </a:xfrm>
          <a:prstGeom prst="rect">
            <a:avLst/>
          </a:prstGeom>
          <a:noFill/>
          <a:ln>
            <a:noFill/>
          </a:ln>
        </p:spPr>
      </p:pic>
    </p:spTree>
    <p:extLst>
      <p:ext uri="{BB962C8B-B14F-4D97-AF65-F5344CB8AC3E}">
        <p14:creationId xmlns:p14="http://schemas.microsoft.com/office/powerpoint/2010/main" val="1126523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7"/>
            <a:ext cx="7886700" cy="656850"/>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A8288984-931B-1307-D1A3-EBED57801DEA}"/>
              </a:ext>
            </a:extLst>
          </p:cNvPr>
          <p:cNvSpPr>
            <a:spLocks noGrp="1"/>
          </p:cNvSpPr>
          <p:nvPr>
            <p:ph idx="1"/>
          </p:nvPr>
        </p:nvSpPr>
        <p:spPr>
          <a:xfrm>
            <a:off x="628650" y="1021977"/>
            <a:ext cx="7886700" cy="5181881"/>
          </a:xfrm>
        </p:spPr>
        <p:txBody>
          <a:bodyPr/>
          <a:lstStyle/>
          <a:p>
            <a:pPr marL="0" indent="0">
              <a:buNone/>
            </a:pPr>
            <a:r>
              <a:rPr lang="en-IN" sz="1800" b="1" dirty="0">
                <a:latin typeface="Times New Roman" panose="02020603050405020304" pitchFamily="18" charset="0"/>
                <a:cs typeface="Times New Roman" panose="02020603050405020304" pitchFamily="18" charset="0"/>
              </a:rPr>
              <a:t>REGISTRATION PAGE:</a:t>
            </a:r>
          </a:p>
          <a:p>
            <a:endParaRPr lang="en-IN" dirty="0"/>
          </a:p>
        </p:txBody>
      </p:sp>
      <p:sp>
        <p:nvSpPr>
          <p:cNvPr id="3" name="Date Placeholder 2">
            <a:extLst>
              <a:ext uri="{FF2B5EF4-FFF2-40B4-BE49-F238E27FC236}">
                <a16:creationId xmlns:a16="http://schemas.microsoft.com/office/drawing/2014/main" id="{90F0A957-C112-EF6D-C238-451630D247C7}"/>
              </a:ext>
            </a:extLst>
          </p:cNvPr>
          <p:cNvSpPr>
            <a:spLocks noGrp="1"/>
          </p:cNvSpPr>
          <p:nvPr>
            <p:ph type="dt" sz="half" idx="10"/>
          </p:nvPr>
        </p:nvSpPr>
        <p:spPr/>
        <p:txBody>
          <a:bodyPr/>
          <a:lstStyle/>
          <a:p>
            <a:fld id="{50F60316-87E1-449B-9D2E-2F9BFC05FE3D}" type="datetime1">
              <a:rPr lang="en-IN" smtClean="0"/>
              <a:t>05-04-2023</a:t>
            </a:fld>
            <a:endParaRPr lang="en-IN"/>
          </a:p>
        </p:txBody>
      </p:sp>
      <p:sp>
        <p:nvSpPr>
          <p:cNvPr id="5" name="Slide Number Placeholder 4">
            <a:extLst>
              <a:ext uri="{FF2B5EF4-FFF2-40B4-BE49-F238E27FC236}">
                <a16:creationId xmlns:a16="http://schemas.microsoft.com/office/drawing/2014/main" id="{97198833-85FA-C44B-804E-1CCDC213431C}"/>
              </a:ext>
            </a:extLst>
          </p:cNvPr>
          <p:cNvSpPr>
            <a:spLocks noGrp="1"/>
          </p:cNvSpPr>
          <p:nvPr>
            <p:ph type="sldNum" sz="quarter" idx="12"/>
          </p:nvPr>
        </p:nvSpPr>
        <p:spPr/>
        <p:txBody>
          <a:bodyPr/>
          <a:lstStyle/>
          <a:p>
            <a:fld id="{9D3FF152-60F5-4862-82F9-1190556AA56F}" type="slidenum">
              <a:rPr lang="en-IN" smtClean="0"/>
              <a:t>21</a:t>
            </a:fld>
            <a:endParaRPr lang="en-IN"/>
          </a:p>
        </p:txBody>
      </p:sp>
      <p:pic>
        <p:nvPicPr>
          <p:cNvPr id="7" name="Picture 6">
            <a:extLst>
              <a:ext uri="{FF2B5EF4-FFF2-40B4-BE49-F238E27FC236}">
                <a16:creationId xmlns:a16="http://schemas.microsoft.com/office/drawing/2014/main" id="{AB881BD5-5EFB-C26B-154C-BC64989720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1535" y="1389529"/>
            <a:ext cx="7758549" cy="4966822"/>
          </a:xfrm>
          <a:prstGeom prst="rect">
            <a:avLst/>
          </a:prstGeom>
          <a:noFill/>
          <a:ln>
            <a:noFill/>
          </a:ln>
        </p:spPr>
      </p:pic>
    </p:spTree>
    <p:extLst>
      <p:ext uri="{BB962C8B-B14F-4D97-AF65-F5344CB8AC3E}">
        <p14:creationId xmlns:p14="http://schemas.microsoft.com/office/powerpoint/2010/main" val="2479289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6"/>
            <a:ext cx="7886700" cy="459627"/>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0F0A957-C112-EF6D-C238-451630D247C7}"/>
              </a:ext>
            </a:extLst>
          </p:cNvPr>
          <p:cNvSpPr>
            <a:spLocks noGrp="1"/>
          </p:cNvSpPr>
          <p:nvPr>
            <p:ph type="dt" sz="half" idx="10"/>
          </p:nvPr>
        </p:nvSpPr>
        <p:spPr/>
        <p:txBody>
          <a:bodyPr/>
          <a:lstStyle/>
          <a:p>
            <a:fld id="{50F60316-87E1-449B-9D2E-2F9BFC05FE3D}" type="datetime1">
              <a:rPr lang="en-IN" smtClean="0"/>
              <a:t>05-04-2023</a:t>
            </a:fld>
            <a:endParaRPr lang="en-IN"/>
          </a:p>
        </p:txBody>
      </p:sp>
      <p:sp>
        <p:nvSpPr>
          <p:cNvPr id="5" name="Slide Number Placeholder 4">
            <a:extLst>
              <a:ext uri="{FF2B5EF4-FFF2-40B4-BE49-F238E27FC236}">
                <a16:creationId xmlns:a16="http://schemas.microsoft.com/office/drawing/2014/main" id="{97198833-85FA-C44B-804E-1CCDC213431C}"/>
              </a:ext>
            </a:extLst>
          </p:cNvPr>
          <p:cNvSpPr>
            <a:spLocks noGrp="1"/>
          </p:cNvSpPr>
          <p:nvPr>
            <p:ph type="sldNum" sz="quarter" idx="12"/>
          </p:nvPr>
        </p:nvSpPr>
        <p:spPr/>
        <p:txBody>
          <a:bodyPr/>
          <a:lstStyle/>
          <a:p>
            <a:fld id="{9D3FF152-60F5-4862-82F9-1190556AA56F}" type="slidenum">
              <a:rPr lang="en-IN" smtClean="0"/>
              <a:t>22</a:t>
            </a:fld>
            <a:endParaRPr lang="en-IN"/>
          </a:p>
        </p:txBody>
      </p:sp>
      <p:sp>
        <p:nvSpPr>
          <p:cNvPr id="4" name="TextBox 3">
            <a:extLst>
              <a:ext uri="{FF2B5EF4-FFF2-40B4-BE49-F238E27FC236}">
                <a16:creationId xmlns:a16="http://schemas.microsoft.com/office/drawing/2014/main" id="{D62E8DBB-8CAD-47AF-1F08-E5D854F507F6}"/>
              </a:ext>
            </a:extLst>
          </p:cNvPr>
          <p:cNvSpPr txBox="1"/>
          <p:nvPr/>
        </p:nvSpPr>
        <p:spPr>
          <a:xfrm>
            <a:off x="568138" y="819475"/>
            <a:ext cx="8122024" cy="369332"/>
          </a:xfrm>
          <a:prstGeom prst="rect">
            <a:avLst/>
          </a:prstGeom>
          <a:noFill/>
        </p:spPr>
        <p:txBody>
          <a:bodyPr wrap="square">
            <a:spAutoFit/>
          </a:bodyPr>
          <a:lstStyle/>
          <a:p>
            <a:r>
              <a:rPr lang="en-IN" sz="1800" b="1" dirty="0">
                <a:latin typeface="Times New Roman" panose="02020603050405020304" pitchFamily="18" charset="0"/>
                <a:cs typeface="Times New Roman" panose="02020603050405020304" pitchFamily="18" charset="0"/>
              </a:rPr>
              <a:t>SURVEILLANCE PAGE:</a:t>
            </a:r>
          </a:p>
        </p:txBody>
      </p:sp>
      <p:pic>
        <p:nvPicPr>
          <p:cNvPr id="8" name="Content Placeholder 3">
            <a:extLst>
              <a:ext uri="{FF2B5EF4-FFF2-40B4-BE49-F238E27FC236}">
                <a16:creationId xmlns:a16="http://schemas.microsoft.com/office/drawing/2014/main" id="{8E068694-9197-88C4-6CD3-4E7D33C1FF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2000" y="1188807"/>
            <a:ext cx="4003862" cy="5068558"/>
          </a:xfrm>
          <a:prstGeom prst="rect">
            <a:avLst/>
          </a:prstGeom>
          <a:noFill/>
          <a:ln>
            <a:noFill/>
          </a:ln>
        </p:spPr>
      </p:pic>
      <p:pic>
        <p:nvPicPr>
          <p:cNvPr id="1026" name="Picture 11" descr="C:\Users\admin\Downloads\known.png">
            <a:extLst>
              <a:ext uri="{FF2B5EF4-FFF2-40B4-BE49-F238E27FC236}">
                <a16:creationId xmlns:a16="http://schemas.microsoft.com/office/drawing/2014/main" id="{B485295C-AAD0-4219-977B-89D9925C3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188807"/>
            <a:ext cx="3868807" cy="506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808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65127"/>
            <a:ext cx="7886700" cy="647886"/>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Conclusion</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B0A2E29A-8F16-4B70-5096-64E95C1173C5}"/>
              </a:ext>
            </a:extLst>
          </p:cNvPr>
          <p:cNvSpPr>
            <a:spLocks noGrp="1"/>
          </p:cNvSpPr>
          <p:nvPr>
            <p:ph idx="1"/>
          </p:nvPr>
        </p:nvSpPr>
        <p:spPr>
          <a:xfrm>
            <a:off x="628650" y="1013013"/>
            <a:ext cx="7886700" cy="5163950"/>
          </a:xfrm>
        </p:spPr>
        <p:txBody>
          <a:bodyPr>
            <a:normAutofit/>
          </a:bodyPr>
          <a:lstStyle/>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In conclusion, the proposed system of two-wheeler theft prediction using machine learning has the potential to significantly improve the current crime management system. </a:t>
            </a:r>
          </a:p>
          <a:p>
            <a:pPr algn="just"/>
            <a:r>
              <a:rPr lang="en-US" sz="1800" dirty="0">
                <a:latin typeface="Times New Roman" panose="02020603050405020304" pitchFamily="18" charset="0"/>
                <a:cs typeface="Times New Roman" panose="02020603050405020304" pitchFamily="18" charset="0"/>
              </a:rPr>
              <a:t>The system utilizes face recognition algorithms and </a:t>
            </a:r>
            <a:r>
              <a:rPr lang="en-US" sz="1800" dirty="0" err="1">
                <a:latin typeface="Times New Roman" panose="02020603050405020304" pitchFamily="18" charset="0"/>
                <a:cs typeface="Times New Roman" panose="02020603050405020304" pitchFamily="18" charset="0"/>
              </a:rPr>
              <a:t>Haar</a:t>
            </a:r>
            <a:r>
              <a:rPr lang="en-US" sz="1800" dirty="0">
                <a:latin typeface="Times New Roman" panose="02020603050405020304" pitchFamily="18" charset="0"/>
                <a:cs typeface="Times New Roman" panose="02020603050405020304" pitchFamily="18" charset="0"/>
              </a:rPr>
              <a:t> cascade classifiers to detect unknown individuals attempting to steal two-wheelers, and send an alert to the owner. This can help prevent the theft of two-wheelers and increase the chances of apprehending the culprit. </a:t>
            </a:r>
          </a:p>
          <a:p>
            <a:pPr algn="just"/>
            <a:r>
              <a:rPr lang="en-US" sz="1800" dirty="0">
                <a:latin typeface="Times New Roman" panose="02020603050405020304" pitchFamily="18" charset="0"/>
                <a:cs typeface="Times New Roman" panose="02020603050405020304" pitchFamily="18" charset="0"/>
              </a:rPr>
              <a:t>The system has been designed and tested successfully, achieving a high level of accuracy in detecting unknown individuals. However, further work can be done to improve the system, such as incorporating additional security measures and refining the prediction algorithm. </a:t>
            </a:r>
          </a:p>
          <a:p>
            <a:pPr algn="just"/>
            <a:r>
              <a:rPr lang="en-US" sz="1800" dirty="0">
                <a:latin typeface="Times New Roman" panose="02020603050405020304" pitchFamily="18" charset="0"/>
                <a:cs typeface="Times New Roman" panose="02020603050405020304" pitchFamily="18" charset="0"/>
              </a:rPr>
              <a:t>Overall, this system can be an important tool in combating two-wheeler thefts and enhancing public safety.</a:t>
            </a: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DFE683E-AC90-C1AF-8D07-537D4AF5506B}"/>
              </a:ext>
            </a:extLst>
          </p:cNvPr>
          <p:cNvSpPr>
            <a:spLocks noGrp="1"/>
          </p:cNvSpPr>
          <p:nvPr>
            <p:ph type="dt" sz="half" idx="10"/>
          </p:nvPr>
        </p:nvSpPr>
        <p:spPr/>
        <p:txBody>
          <a:bodyPr/>
          <a:lstStyle/>
          <a:p>
            <a:fld id="{81F865BB-D69F-48AF-829D-597573FD9C58}" type="datetime1">
              <a:rPr lang="en-IN" smtClean="0"/>
              <a:t>05-04-2023</a:t>
            </a:fld>
            <a:endParaRPr lang="en-IN"/>
          </a:p>
        </p:txBody>
      </p:sp>
      <p:sp>
        <p:nvSpPr>
          <p:cNvPr id="5" name="Slide Number Placeholder 4">
            <a:extLst>
              <a:ext uri="{FF2B5EF4-FFF2-40B4-BE49-F238E27FC236}">
                <a16:creationId xmlns:a16="http://schemas.microsoft.com/office/drawing/2014/main" id="{F5220BD1-1A25-E8B3-BE29-F8796FD4F8FA}"/>
              </a:ext>
            </a:extLst>
          </p:cNvPr>
          <p:cNvSpPr>
            <a:spLocks noGrp="1"/>
          </p:cNvSpPr>
          <p:nvPr>
            <p:ph type="sldNum" sz="quarter" idx="12"/>
          </p:nvPr>
        </p:nvSpPr>
        <p:spPr/>
        <p:txBody>
          <a:bodyPr/>
          <a:lstStyle/>
          <a:p>
            <a:fld id="{9D3FF152-60F5-4862-82F9-1190556AA56F}" type="slidenum">
              <a:rPr lang="en-IN" smtClean="0"/>
              <a:t>23</a:t>
            </a:fld>
            <a:endParaRPr lang="en-IN"/>
          </a:p>
        </p:txBody>
      </p:sp>
    </p:spTree>
    <p:extLst>
      <p:ext uri="{BB962C8B-B14F-4D97-AF65-F5344CB8AC3E}">
        <p14:creationId xmlns:p14="http://schemas.microsoft.com/office/powerpoint/2010/main" val="741939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latin typeface="Times New Roman" panose="02020603050405020304" pitchFamily="18" charset="0"/>
                <a:cs typeface="Times New Roman" panose="02020603050405020304" pitchFamily="18" charset="0"/>
              </a:rPr>
              <a:t>Reference Paper</a:t>
            </a:r>
            <a:endParaRPr lang="en-IN" sz="3200" b="1" dirty="0">
              <a:solidFill>
                <a:srgbClr val="7030A0"/>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B6D369E8-824B-4704-91D5-7D9A997346C0}"/>
              </a:ext>
            </a:extLst>
          </p:cNvPr>
          <p:cNvSpPr txBox="1">
            <a:spLocks/>
          </p:cNvSpPr>
          <p:nvPr/>
        </p:nvSpPr>
        <p:spPr>
          <a:xfrm>
            <a:off x="390433" y="887506"/>
            <a:ext cx="7886700" cy="5468845"/>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just">
              <a:buNone/>
            </a:pPr>
            <a:endParaRPr lang="en-US" sz="2100"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[1] Z. Yan and H. Wen, ‘‘Performance analysis of electricity theft detection for the smart grid: An overview,’’ IEEE Trans. </a:t>
            </a:r>
            <a:r>
              <a:rPr lang="en-US" dirty="0" err="1">
                <a:latin typeface="Times New Roman" panose="02020603050405020304" pitchFamily="18" charset="0"/>
                <a:cs typeface="Times New Roman" panose="02020603050405020304" pitchFamily="18" charset="0"/>
              </a:rPr>
              <a:t>Instrum</a:t>
            </a:r>
            <a:r>
              <a:rPr lang="en-US" dirty="0">
                <a:latin typeface="Times New Roman" panose="02020603050405020304" pitchFamily="18" charset="0"/>
                <a:cs typeface="Times New Roman" panose="02020603050405020304" pitchFamily="18" charset="0"/>
              </a:rPr>
              <a:t>. Meas., vol. 71, pp. 1–28, 2022</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[2] K. Fei, Q. Li, C. Zhu, M. Dong, and Y. Li, ‘‘Electricity frauds detection in low-voltage networks with contrastive predictive coding,’’ Int. J. </a:t>
            </a:r>
            <a:r>
              <a:rPr lang="en-US" dirty="0" err="1">
                <a:latin typeface="Times New Roman" panose="02020603050405020304" pitchFamily="18" charset="0"/>
                <a:cs typeface="Times New Roman" panose="02020603050405020304" pitchFamily="18" charset="0"/>
              </a:rPr>
              <a:t>Electr</a:t>
            </a:r>
            <a:r>
              <a:rPr lang="en-US" dirty="0">
                <a:latin typeface="Times New Roman" panose="02020603050405020304" pitchFamily="18" charset="0"/>
                <a:cs typeface="Times New Roman" panose="02020603050405020304" pitchFamily="18" charset="0"/>
              </a:rPr>
              <a:t>. Power Energy Syst., vol. 137, May 2022, Art. no. 107715.</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[3] Y. Chai, Y. Zhou, W. Li, and Y. Jiang, ‘‘An explainable multi-modal</a:t>
            </a:r>
          </a:p>
          <a:p>
            <a:pPr marL="0" indent="0" algn="just">
              <a:buNone/>
            </a:pPr>
            <a:r>
              <a:rPr lang="en-US" dirty="0">
                <a:latin typeface="Times New Roman" panose="02020603050405020304" pitchFamily="18" charset="0"/>
                <a:cs typeface="Times New Roman" panose="02020603050405020304" pitchFamily="18" charset="0"/>
              </a:rPr>
              <a:t>hierarchical attention model for developing phishing threat intelligence,’’</a:t>
            </a:r>
          </a:p>
          <a:p>
            <a:pPr marL="0" indent="0" algn="just">
              <a:buNone/>
            </a:pPr>
            <a:r>
              <a:rPr lang="en-US" dirty="0">
                <a:latin typeface="Times New Roman" panose="02020603050405020304" pitchFamily="18" charset="0"/>
                <a:cs typeface="Times New Roman" panose="02020603050405020304" pitchFamily="18" charset="0"/>
              </a:rPr>
              <a:t>IEEE Trans. Dependable Secure </a:t>
            </a:r>
            <a:r>
              <a:rPr lang="en-US" dirty="0" err="1">
                <a:latin typeface="Times New Roman" panose="02020603050405020304" pitchFamily="18" charset="0"/>
                <a:cs typeface="Times New Roman" panose="02020603050405020304" pitchFamily="18" charset="0"/>
              </a:rPr>
              <a:t>Comput</a:t>
            </a:r>
            <a:r>
              <a:rPr lang="en-US" dirty="0">
                <a:latin typeface="Times New Roman" panose="02020603050405020304" pitchFamily="18" charset="0"/>
                <a:cs typeface="Times New Roman" panose="02020603050405020304" pitchFamily="18" charset="0"/>
              </a:rPr>
              <a:t>., early access, Oct. 12, 2021, </a:t>
            </a:r>
            <a:r>
              <a:rPr lang="en-US" dirty="0" err="1">
                <a:latin typeface="Times New Roman" panose="02020603050405020304" pitchFamily="18" charset="0"/>
                <a:cs typeface="Times New Roman" panose="02020603050405020304" pitchFamily="18" charset="0"/>
              </a:rPr>
              <a:t>doi</a:t>
            </a:r>
            <a:r>
              <a:rPr lang="en-US" dirty="0">
                <a:latin typeface="Times New Roman" panose="02020603050405020304" pitchFamily="18" charset="0"/>
                <a:cs typeface="Times New Roman" panose="02020603050405020304" pitchFamily="18" charset="0"/>
              </a:rPr>
              <a:t>:</a:t>
            </a:r>
          </a:p>
          <a:p>
            <a:pPr marL="0" indent="0" algn="just">
              <a:buNone/>
            </a:pPr>
            <a:r>
              <a:rPr lang="en-US" dirty="0">
                <a:latin typeface="Times New Roman" panose="02020603050405020304" pitchFamily="18" charset="0"/>
                <a:cs typeface="Times New Roman" panose="02020603050405020304" pitchFamily="18" charset="0"/>
              </a:rPr>
              <a:t>10.1109/TDSC.2021.3119323.</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[4] R. </a:t>
            </a:r>
            <a:r>
              <a:rPr lang="en-US" dirty="0" err="1">
                <a:latin typeface="Times New Roman" panose="02020603050405020304" pitchFamily="18" charset="0"/>
                <a:cs typeface="Times New Roman" panose="02020603050405020304" pitchFamily="18" charset="0"/>
              </a:rPr>
              <a:t>Valecha</a:t>
            </a:r>
            <a:r>
              <a:rPr lang="en-US" dirty="0">
                <a:latin typeface="Times New Roman" panose="02020603050405020304" pitchFamily="18" charset="0"/>
                <a:cs typeface="Times New Roman" panose="02020603050405020304" pitchFamily="18" charset="0"/>
              </a:rPr>
              <a:t>, P. </a:t>
            </a:r>
            <a:r>
              <a:rPr lang="en-US" dirty="0" err="1">
                <a:latin typeface="Times New Roman" panose="02020603050405020304" pitchFamily="18" charset="0"/>
                <a:cs typeface="Times New Roman" panose="02020603050405020304" pitchFamily="18" charset="0"/>
              </a:rPr>
              <a:t>Mandaokar</a:t>
            </a:r>
            <a:r>
              <a:rPr lang="en-US" dirty="0">
                <a:latin typeface="Times New Roman" panose="02020603050405020304" pitchFamily="18" charset="0"/>
                <a:cs typeface="Times New Roman" panose="02020603050405020304" pitchFamily="18" charset="0"/>
              </a:rPr>
              <a:t>, and H. R. Rao, ‘‘Phishing email detection using</a:t>
            </a:r>
          </a:p>
          <a:p>
            <a:pPr marL="0" indent="0" algn="just">
              <a:buNone/>
            </a:pPr>
            <a:r>
              <a:rPr lang="en-US" dirty="0">
                <a:latin typeface="Times New Roman" panose="02020603050405020304" pitchFamily="18" charset="0"/>
                <a:cs typeface="Times New Roman" panose="02020603050405020304" pitchFamily="18" charset="0"/>
              </a:rPr>
              <a:t>persuasion cues,’’ IEEE Trans. Dependable Secure </a:t>
            </a:r>
            <a:r>
              <a:rPr lang="en-US" dirty="0" err="1">
                <a:latin typeface="Times New Roman" panose="02020603050405020304" pitchFamily="18" charset="0"/>
                <a:cs typeface="Times New Roman" panose="02020603050405020304" pitchFamily="18" charset="0"/>
              </a:rPr>
              <a:t>Comput</a:t>
            </a:r>
            <a:r>
              <a:rPr lang="en-US" dirty="0">
                <a:latin typeface="Times New Roman" panose="02020603050405020304" pitchFamily="18" charset="0"/>
                <a:cs typeface="Times New Roman" panose="02020603050405020304" pitchFamily="18" charset="0"/>
              </a:rPr>
              <a:t>., early access, Oct.</a:t>
            </a:r>
          </a:p>
          <a:p>
            <a:pPr marL="0" indent="0" algn="just">
              <a:buNone/>
            </a:pPr>
            <a:r>
              <a:rPr lang="en-US" dirty="0">
                <a:latin typeface="Times New Roman" panose="02020603050405020304" pitchFamily="18" charset="0"/>
                <a:cs typeface="Times New Roman" panose="02020603050405020304" pitchFamily="18" charset="0"/>
              </a:rPr>
              <a:t>8, 2021</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[5] I. U. Khan, N. </a:t>
            </a:r>
            <a:r>
              <a:rPr lang="en-US" dirty="0" err="1">
                <a:latin typeface="Times New Roman" panose="02020603050405020304" pitchFamily="18" charset="0"/>
                <a:cs typeface="Times New Roman" panose="02020603050405020304" pitchFamily="18" charset="0"/>
              </a:rPr>
              <a:t>Javeid</a:t>
            </a:r>
            <a:r>
              <a:rPr lang="en-US" dirty="0">
                <a:latin typeface="Times New Roman" panose="02020603050405020304" pitchFamily="18" charset="0"/>
                <a:cs typeface="Times New Roman" panose="02020603050405020304" pitchFamily="18" charset="0"/>
              </a:rPr>
              <a:t>, C. J. Taylor, K. A. A. Gamage, and X. Ma, ‘‘A</a:t>
            </a:r>
          </a:p>
          <a:p>
            <a:pPr marL="0" indent="0" algn="just">
              <a:buNone/>
            </a:pPr>
            <a:r>
              <a:rPr lang="en-US" dirty="0">
                <a:latin typeface="Times New Roman" panose="02020603050405020304" pitchFamily="18" charset="0"/>
                <a:cs typeface="Times New Roman" panose="02020603050405020304" pitchFamily="18" charset="0"/>
              </a:rPr>
              <a:t>stacked machine and deep learning-based approach for </a:t>
            </a:r>
            <a:r>
              <a:rPr lang="en-US" dirty="0" err="1">
                <a:latin typeface="Times New Roman" panose="02020603050405020304" pitchFamily="18" charset="0"/>
                <a:cs typeface="Times New Roman" panose="02020603050405020304" pitchFamily="18" charset="0"/>
              </a:rPr>
              <a:t>analysing</a:t>
            </a:r>
            <a:r>
              <a:rPr lang="en-US" dirty="0">
                <a:latin typeface="Times New Roman" panose="02020603050405020304" pitchFamily="18" charset="0"/>
                <a:cs typeface="Times New Roman" panose="02020603050405020304" pitchFamily="18" charset="0"/>
              </a:rPr>
              <a:t> electricity</a:t>
            </a:r>
          </a:p>
          <a:p>
            <a:pPr marL="0" indent="0" algn="just">
              <a:buNone/>
            </a:pPr>
            <a:r>
              <a:rPr lang="en-US" dirty="0">
                <a:latin typeface="Times New Roman" panose="02020603050405020304" pitchFamily="18" charset="0"/>
                <a:cs typeface="Times New Roman" panose="02020603050405020304" pitchFamily="18" charset="0"/>
              </a:rPr>
              <a:t>theft in smart grids,’’ IEEE Trans. Smart Grid, vol. 13, no. 2, pp. 1633–1644,</a:t>
            </a:r>
          </a:p>
          <a:p>
            <a:pPr marL="0" indent="0" algn="just">
              <a:buNone/>
            </a:pPr>
            <a:r>
              <a:rPr lang="en-US" dirty="0">
                <a:latin typeface="Times New Roman" panose="02020603050405020304" pitchFamily="18" charset="0"/>
                <a:cs typeface="Times New Roman" panose="02020603050405020304" pitchFamily="18" charset="0"/>
              </a:rPr>
              <a:t>Mar. 2022</a:t>
            </a:r>
          </a:p>
          <a:p>
            <a:pPr marL="0" indent="0" algn="just">
              <a:buNone/>
            </a:pPr>
            <a:endParaRPr lang="en-US" sz="2100" dirty="0">
              <a:latin typeface="Times New Roman" panose="02020603050405020304" pitchFamily="18" charset="0"/>
              <a:cs typeface="Times New Roman" panose="02020603050405020304" pitchFamily="18" charset="0"/>
            </a:endParaRPr>
          </a:p>
          <a:p>
            <a:pPr algn="just"/>
            <a:endParaRPr lang="en-US" sz="2900"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r>
              <a:rPr lang="en-US" dirty="0">
                <a:solidFill>
                  <a:srgbClr val="7030A0"/>
                </a:solidFill>
                <a:latin typeface="+mn-lt"/>
              </a:rPr>
              <a:t> </a:t>
            </a:r>
            <a:endParaRPr lang="en-IN" dirty="0">
              <a:solidFill>
                <a:srgbClr val="7030A0"/>
              </a:solidFill>
              <a:latin typeface="+mn-lt"/>
            </a:endParaRPr>
          </a:p>
        </p:txBody>
      </p:sp>
      <p:sp>
        <p:nvSpPr>
          <p:cNvPr id="5" name="Date Placeholder 4">
            <a:extLst>
              <a:ext uri="{FF2B5EF4-FFF2-40B4-BE49-F238E27FC236}">
                <a16:creationId xmlns:a16="http://schemas.microsoft.com/office/drawing/2014/main" id="{3E5EA7E0-721F-6954-4BF0-896788EE53AE}"/>
              </a:ext>
            </a:extLst>
          </p:cNvPr>
          <p:cNvSpPr>
            <a:spLocks noGrp="1"/>
          </p:cNvSpPr>
          <p:nvPr>
            <p:ph type="dt" sz="half" idx="10"/>
          </p:nvPr>
        </p:nvSpPr>
        <p:spPr/>
        <p:txBody>
          <a:bodyPr/>
          <a:lstStyle/>
          <a:p>
            <a:fld id="{6FB2D540-A2B5-48C3-A171-B58E7CA907A4}" type="datetime1">
              <a:rPr lang="en-IN" smtClean="0"/>
              <a:t>05-04-2023</a:t>
            </a:fld>
            <a:endParaRPr lang="en-IN"/>
          </a:p>
        </p:txBody>
      </p:sp>
      <p:sp>
        <p:nvSpPr>
          <p:cNvPr id="6" name="Slide Number Placeholder 5">
            <a:extLst>
              <a:ext uri="{FF2B5EF4-FFF2-40B4-BE49-F238E27FC236}">
                <a16:creationId xmlns:a16="http://schemas.microsoft.com/office/drawing/2014/main" id="{43E9B934-EE6A-1A45-AAAE-017246AA72E8}"/>
              </a:ext>
            </a:extLst>
          </p:cNvPr>
          <p:cNvSpPr>
            <a:spLocks noGrp="1"/>
          </p:cNvSpPr>
          <p:nvPr>
            <p:ph type="sldNum" sz="quarter" idx="12"/>
          </p:nvPr>
        </p:nvSpPr>
        <p:spPr/>
        <p:txBody>
          <a:bodyPr/>
          <a:lstStyle/>
          <a:p>
            <a:fld id="{9D3FF152-60F5-4862-82F9-1190556AA56F}" type="slidenum">
              <a:rPr lang="en-IN" smtClean="0"/>
              <a:t>24</a:t>
            </a:fld>
            <a:endParaRPr lang="en-IN"/>
          </a:p>
        </p:txBody>
      </p:sp>
    </p:spTree>
    <p:extLst>
      <p:ext uri="{BB962C8B-B14F-4D97-AF65-F5344CB8AC3E}">
        <p14:creationId xmlns:p14="http://schemas.microsoft.com/office/powerpoint/2010/main" val="3554452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2800" b="1" dirty="0">
                <a:solidFill>
                  <a:srgbClr val="7030A0"/>
                </a:solidFill>
                <a:latin typeface="Times New Roman" panose="02020603050405020304" pitchFamily="18" charset="0"/>
                <a:cs typeface="Times New Roman" panose="02020603050405020304" pitchFamily="18" charset="0"/>
              </a:rPr>
              <a:t>Conference / Publication / Project Contest  Winner Certificates</a:t>
            </a:r>
            <a:endParaRPr lang="en-IN" sz="16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BE265B8C-C896-A501-9CD3-FE1FC45A6521}"/>
              </a:ext>
            </a:extLst>
          </p:cNvPr>
          <p:cNvSpPr>
            <a:spLocks noGrp="1"/>
          </p:cNvSpPr>
          <p:nvPr>
            <p:ph type="dt" sz="half" idx="10"/>
          </p:nvPr>
        </p:nvSpPr>
        <p:spPr/>
        <p:txBody>
          <a:bodyPr/>
          <a:lstStyle/>
          <a:p>
            <a:fld id="{A127E8FD-C7A6-4E4D-9717-6023A8087C61}" type="datetime1">
              <a:rPr lang="en-IN" smtClean="0"/>
              <a:t>05-04-2023</a:t>
            </a:fld>
            <a:endParaRPr lang="en-IN"/>
          </a:p>
        </p:txBody>
      </p:sp>
      <p:sp>
        <p:nvSpPr>
          <p:cNvPr id="5" name="Slide Number Placeholder 4">
            <a:extLst>
              <a:ext uri="{FF2B5EF4-FFF2-40B4-BE49-F238E27FC236}">
                <a16:creationId xmlns:a16="http://schemas.microsoft.com/office/drawing/2014/main" id="{91EFDBAE-521D-3BF3-1EEF-E033411EFA66}"/>
              </a:ext>
            </a:extLst>
          </p:cNvPr>
          <p:cNvSpPr>
            <a:spLocks noGrp="1"/>
          </p:cNvSpPr>
          <p:nvPr>
            <p:ph type="sldNum" sz="quarter" idx="12"/>
          </p:nvPr>
        </p:nvSpPr>
        <p:spPr/>
        <p:txBody>
          <a:bodyPr/>
          <a:lstStyle/>
          <a:p>
            <a:fld id="{9D3FF152-60F5-4862-82F9-1190556AA56F}" type="slidenum">
              <a:rPr lang="en-IN" smtClean="0"/>
              <a:t>25</a:t>
            </a:fld>
            <a:endParaRPr lang="en-IN"/>
          </a:p>
        </p:txBody>
      </p:sp>
    </p:spTree>
    <p:extLst>
      <p:ext uri="{BB962C8B-B14F-4D97-AF65-F5344CB8AC3E}">
        <p14:creationId xmlns:p14="http://schemas.microsoft.com/office/powerpoint/2010/main" val="1831124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ctrTitle"/>
          </p:nvPr>
        </p:nvSpPr>
        <p:spPr>
          <a:xfrm>
            <a:off x="685800" y="288645"/>
            <a:ext cx="7772400" cy="1073990"/>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Objective of the Project</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C2D349C8-1B38-BA8D-25AD-4DB0F453DEDC}"/>
              </a:ext>
            </a:extLst>
          </p:cNvPr>
          <p:cNvSpPr>
            <a:spLocks noGrp="1"/>
          </p:cNvSpPr>
          <p:nvPr>
            <p:ph type="subTitle" idx="1"/>
          </p:nvPr>
        </p:nvSpPr>
        <p:spPr>
          <a:xfrm>
            <a:off x="685800" y="1452282"/>
            <a:ext cx="7772400" cy="4706470"/>
          </a:xfrm>
        </p:spPr>
        <p:txBody>
          <a:bodyPr/>
          <a:lstStyle/>
          <a:p>
            <a:endParaRPr lang="en-US" dirty="0"/>
          </a:p>
          <a:p>
            <a:pPr marL="285750" lvl="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To develop a project that uses face recognition technology to identify whether the detected face is that of the bike owner or a thief, with the goal of preventing bike theft.</a:t>
            </a:r>
          </a:p>
          <a:p>
            <a:pPr marL="285750" lvl="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main goal of this project is to prevent bike theft by alerting the owner or the authorities when an unauthorized person tries to access the bike and send alert message through email and phone message.</a:t>
            </a:r>
            <a:endParaRPr lang="en-IN" sz="1800" dirty="0"/>
          </a:p>
        </p:txBody>
      </p:sp>
      <p:sp>
        <p:nvSpPr>
          <p:cNvPr id="3" name="Date Placeholder 2">
            <a:extLst>
              <a:ext uri="{FF2B5EF4-FFF2-40B4-BE49-F238E27FC236}">
                <a16:creationId xmlns:a16="http://schemas.microsoft.com/office/drawing/2014/main" id="{382B3EE2-24C4-940E-3786-D25689664F2D}"/>
              </a:ext>
            </a:extLst>
          </p:cNvPr>
          <p:cNvSpPr>
            <a:spLocks noGrp="1"/>
          </p:cNvSpPr>
          <p:nvPr>
            <p:ph type="dt" sz="half" idx="10"/>
          </p:nvPr>
        </p:nvSpPr>
        <p:spPr/>
        <p:txBody>
          <a:bodyPr/>
          <a:lstStyle/>
          <a:p>
            <a:fld id="{368C5B53-8BED-48C0-8230-40B62B9F94F5}" type="datetime1">
              <a:rPr lang="en-IN" smtClean="0"/>
              <a:t>05-04-2023</a:t>
            </a:fld>
            <a:endParaRPr lang="en-IN"/>
          </a:p>
        </p:txBody>
      </p:sp>
      <p:sp>
        <p:nvSpPr>
          <p:cNvPr id="4" name="Slide Number Placeholder 3">
            <a:extLst>
              <a:ext uri="{FF2B5EF4-FFF2-40B4-BE49-F238E27FC236}">
                <a16:creationId xmlns:a16="http://schemas.microsoft.com/office/drawing/2014/main" id="{53EE05FC-38D6-EA45-0957-044D82E81D3A}"/>
              </a:ext>
            </a:extLst>
          </p:cNvPr>
          <p:cNvSpPr>
            <a:spLocks noGrp="1"/>
          </p:cNvSpPr>
          <p:nvPr>
            <p:ph type="sldNum" sz="quarter" idx="12"/>
          </p:nvPr>
        </p:nvSpPr>
        <p:spPr/>
        <p:txBody>
          <a:bodyPr/>
          <a:lstStyle/>
          <a:p>
            <a:fld id="{9D3FF152-60F5-4862-82F9-1190556AA56F}" type="slidenum">
              <a:rPr lang="en-IN" smtClean="0"/>
              <a:t>3</a:t>
            </a:fld>
            <a:endParaRPr lang="en-IN"/>
          </a:p>
        </p:txBody>
      </p:sp>
    </p:spTree>
    <p:extLst>
      <p:ext uri="{BB962C8B-B14F-4D97-AF65-F5344CB8AC3E}">
        <p14:creationId xmlns:p14="http://schemas.microsoft.com/office/powerpoint/2010/main" val="4003226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ctrTitle"/>
          </p:nvPr>
        </p:nvSpPr>
        <p:spPr>
          <a:xfrm>
            <a:off x="742950" y="530692"/>
            <a:ext cx="7772400" cy="68850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fld id="{786EFE27-0395-4A36-8E9A-91462FF8D601}" type="datetime1">
              <a:rPr lang="en-IN" smtClean="0"/>
              <a:t>05-04-2023</a:t>
            </a:fld>
            <a:endParaRPr lang="en-IN"/>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4</a:t>
            </a:fld>
            <a:endParaRPr lang="en-IN"/>
          </a:p>
        </p:txBody>
      </p:sp>
      <p:graphicFrame>
        <p:nvGraphicFramePr>
          <p:cNvPr id="9" name="Table 9">
            <a:extLst>
              <a:ext uri="{FF2B5EF4-FFF2-40B4-BE49-F238E27FC236}">
                <a16:creationId xmlns:a16="http://schemas.microsoft.com/office/drawing/2014/main" id="{5A6B6C14-4A21-E87B-B517-A877A9E845F5}"/>
              </a:ext>
            </a:extLst>
          </p:cNvPr>
          <p:cNvGraphicFramePr>
            <a:graphicFrameLocks noGrp="1"/>
          </p:cNvGraphicFramePr>
          <p:nvPr>
            <p:extLst>
              <p:ext uri="{D42A27DB-BD31-4B8C-83A1-F6EECF244321}">
                <p14:modId xmlns:p14="http://schemas.microsoft.com/office/powerpoint/2010/main" val="3654761724"/>
              </p:ext>
            </p:extLst>
          </p:nvPr>
        </p:nvGraphicFramePr>
        <p:xfrm>
          <a:off x="628650" y="1397000"/>
          <a:ext cx="7886700" cy="4959352"/>
        </p:xfrm>
        <a:graphic>
          <a:graphicData uri="http://schemas.openxmlformats.org/drawingml/2006/table">
            <a:tbl>
              <a:tblPr firstRow="1" bandRow="1">
                <a:tableStyleId>{5940675A-B579-460E-94D1-54222C63F5DA}</a:tableStyleId>
              </a:tblPr>
              <a:tblGrid>
                <a:gridCol w="733985">
                  <a:extLst>
                    <a:ext uri="{9D8B030D-6E8A-4147-A177-3AD203B41FA5}">
                      <a16:colId xmlns:a16="http://schemas.microsoft.com/office/drawing/2014/main" val="1041031539"/>
                    </a:ext>
                  </a:extLst>
                </a:gridCol>
                <a:gridCol w="1281953">
                  <a:extLst>
                    <a:ext uri="{9D8B030D-6E8A-4147-A177-3AD203B41FA5}">
                      <a16:colId xmlns:a16="http://schemas.microsoft.com/office/drawing/2014/main" val="3153393559"/>
                    </a:ext>
                  </a:extLst>
                </a:gridCol>
                <a:gridCol w="1380565">
                  <a:extLst>
                    <a:ext uri="{9D8B030D-6E8A-4147-A177-3AD203B41FA5}">
                      <a16:colId xmlns:a16="http://schemas.microsoft.com/office/drawing/2014/main" val="18247882"/>
                    </a:ext>
                  </a:extLst>
                </a:gridCol>
                <a:gridCol w="3585882">
                  <a:extLst>
                    <a:ext uri="{9D8B030D-6E8A-4147-A177-3AD203B41FA5}">
                      <a16:colId xmlns:a16="http://schemas.microsoft.com/office/drawing/2014/main" val="2031507046"/>
                    </a:ext>
                  </a:extLst>
                </a:gridCol>
                <a:gridCol w="904315">
                  <a:extLst>
                    <a:ext uri="{9D8B030D-6E8A-4147-A177-3AD203B41FA5}">
                      <a16:colId xmlns:a16="http://schemas.microsoft.com/office/drawing/2014/main" val="2906052037"/>
                    </a:ext>
                  </a:extLst>
                </a:gridCol>
              </a:tblGrid>
              <a:tr h="872755">
                <a:tc>
                  <a:txBody>
                    <a:bodyPr/>
                    <a:lstStyle/>
                    <a:p>
                      <a:pPr algn="ctr"/>
                      <a:r>
                        <a:rPr lang="en-US" b="1" dirty="0" err="1">
                          <a:latin typeface="Times New Roman" panose="02020603050405020304" pitchFamily="18" charset="0"/>
                          <a:cs typeface="Times New Roman" panose="02020603050405020304" pitchFamily="18" charset="0"/>
                        </a:rPr>
                        <a:t>S.No</a:t>
                      </a:r>
                      <a:endParaRPr lang="en-IN" b="1" dirty="0">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rPr>
                        <a:t>TITLE</a:t>
                      </a:r>
                      <a:endParaRPr lang="en-IN" dirty="0"/>
                    </a:p>
                  </a:txBody>
                  <a:tcPr/>
                </a:tc>
                <a:tc>
                  <a:txBody>
                    <a:bodyPr/>
                    <a:lstStyle/>
                    <a:p>
                      <a:pPr algn="ctr"/>
                      <a:r>
                        <a:rPr lang="en-US" b="1" dirty="0">
                          <a:latin typeface="Times New Roman" panose="02020603050405020304" pitchFamily="18" charset="0"/>
                          <a:cs typeface="Times New Roman" panose="02020603050405020304" pitchFamily="18" charset="0"/>
                        </a:rPr>
                        <a:t>AUTHOR</a:t>
                      </a:r>
                      <a:endParaRPr lang="en-IN" b="1" dirty="0">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rPr>
                        <a:t>CONTENT</a:t>
                      </a:r>
                      <a:endParaRPr lang="en-IN" b="1" dirty="0">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rPr>
                        <a:t>YEAR</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19628844"/>
                  </a:ext>
                </a:extLst>
              </a:tr>
              <a:tr h="4086597">
                <a:tc>
                  <a:txBody>
                    <a:bodyPr/>
                    <a:lstStyle/>
                    <a:p>
                      <a:endParaRPr lang="en-US" dirty="0"/>
                    </a:p>
                    <a:p>
                      <a:endParaRPr lang="en-IN" dirty="0"/>
                    </a:p>
                    <a:p>
                      <a:r>
                        <a:rPr lang="en-IN" dirty="0"/>
                        <a:t>1.</a:t>
                      </a:r>
                    </a:p>
                  </a:txBody>
                  <a:tcPr/>
                </a:tc>
                <a:tc>
                  <a:txBody>
                    <a:bodyPr/>
                    <a:lstStyle/>
                    <a:p>
                      <a:r>
                        <a:rPr lang="en-US" sz="1600" dirty="0">
                          <a:latin typeface="Times New Roman" panose="02020603050405020304" pitchFamily="18" charset="0"/>
                          <a:cs typeface="Times New Roman" panose="02020603050405020304" pitchFamily="18" charset="0"/>
                        </a:rPr>
                        <a:t>Machine Learning Security: Threats, Countermeasures, and Evaluations</a:t>
                      </a:r>
                      <a:endParaRPr lang="en-IN" sz="1600" dirty="0"/>
                    </a:p>
                  </a:txBody>
                  <a:tcPr/>
                </a:tc>
                <a:tc>
                  <a:txBody>
                    <a:bodyPr/>
                    <a:lstStyle/>
                    <a:p>
                      <a:r>
                        <a:rPr lang="en-US" sz="1600" dirty="0">
                          <a:latin typeface="Times New Roman" panose="02020603050405020304" pitchFamily="18" charset="0"/>
                          <a:cs typeface="Times New Roman" panose="02020603050405020304" pitchFamily="18" charset="0"/>
                        </a:rPr>
                        <a:t>MINGFU XUE, CHENGXIANG YUAN, HEYI WU, YUSHU ZHANG, WEIQIANG LIU</a:t>
                      </a:r>
                      <a:endParaRPr lang="en-IN" sz="1600" dirty="0"/>
                    </a:p>
                  </a:txBody>
                  <a:tcPr/>
                </a:tc>
                <a:tc>
                  <a:txBody>
                    <a:bodyPr/>
                    <a:lstStyle/>
                    <a:p>
                      <a:r>
                        <a:rPr lang="en-US" sz="1600" dirty="0">
                          <a:latin typeface="Times New Roman" panose="02020603050405020304" pitchFamily="18" charset="0"/>
                          <a:cs typeface="Times New Roman" panose="02020603050405020304" pitchFamily="18" charset="0"/>
                        </a:rPr>
                        <a:t>Machine learning has been pervasively used in a wide range of applications due to its technical breakthroughs in recent years. It has demonstrated significant success in dealing with various complex problems, and shows capabilities close to humans or even beyond </a:t>
                      </a:r>
                      <a:r>
                        <a:rPr lang="en-US" sz="1600" dirty="0" err="1">
                          <a:latin typeface="Times New Roman" panose="02020603050405020304" pitchFamily="18" charset="0"/>
                          <a:cs typeface="Times New Roman" panose="02020603050405020304" pitchFamily="18" charset="0"/>
                        </a:rPr>
                        <a:t>humans.Instead</a:t>
                      </a:r>
                      <a:r>
                        <a:rPr lang="en-US" sz="1600" dirty="0">
                          <a:latin typeface="Times New Roman" panose="02020603050405020304" pitchFamily="18" charset="0"/>
                          <a:cs typeface="Times New Roman" panose="02020603050405020304" pitchFamily="18" charset="0"/>
                        </a:rPr>
                        <a:t> of focusing on one stage or one type of attack, this paper covers all the aspects of machine learning security from the training phase to the test phase. </a:t>
                      </a:r>
                      <a:endParaRPr lang="en-IN" sz="1600" dirty="0"/>
                    </a:p>
                  </a:txBody>
                  <a:tcPr/>
                </a:tc>
                <a:tc>
                  <a:txBody>
                    <a:bodyPr/>
                    <a:lstStyle/>
                    <a:p>
                      <a:r>
                        <a:rPr lang="en-US" sz="1600" dirty="0"/>
                        <a:t>2020</a:t>
                      </a:r>
                      <a:endParaRPr lang="en-IN" sz="1600" dirty="0"/>
                    </a:p>
                  </a:txBody>
                  <a:tcPr/>
                </a:tc>
                <a:extLst>
                  <a:ext uri="{0D108BD9-81ED-4DB2-BD59-A6C34878D82A}">
                    <a16:rowId xmlns:a16="http://schemas.microsoft.com/office/drawing/2014/main" val="1735173297"/>
                  </a:ext>
                </a:extLst>
              </a:tr>
            </a:tbl>
          </a:graphicData>
        </a:graphic>
      </p:graphicFrame>
    </p:spTree>
    <p:extLst>
      <p:ext uri="{BB962C8B-B14F-4D97-AF65-F5344CB8AC3E}">
        <p14:creationId xmlns:p14="http://schemas.microsoft.com/office/powerpoint/2010/main" val="3343324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fld id="{786EFE27-0395-4A36-8E9A-91462FF8D601}" type="datetime1">
              <a:rPr lang="en-IN" smtClean="0"/>
              <a:t>05-04-2023</a:t>
            </a:fld>
            <a:endParaRPr lang="en-IN"/>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5</a:t>
            </a:fld>
            <a:endParaRPr lang="en-IN"/>
          </a:p>
        </p:txBody>
      </p:sp>
      <p:graphicFrame>
        <p:nvGraphicFramePr>
          <p:cNvPr id="3" name="Table 3">
            <a:extLst>
              <a:ext uri="{FF2B5EF4-FFF2-40B4-BE49-F238E27FC236}">
                <a16:creationId xmlns:a16="http://schemas.microsoft.com/office/drawing/2014/main" id="{F37D1870-DD44-6DD4-E0F9-D3839ACA00BF}"/>
              </a:ext>
            </a:extLst>
          </p:cNvPr>
          <p:cNvGraphicFramePr>
            <a:graphicFrameLocks noGrp="1"/>
          </p:cNvGraphicFramePr>
          <p:nvPr>
            <p:extLst>
              <p:ext uri="{D42A27DB-BD31-4B8C-83A1-F6EECF244321}">
                <p14:modId xmlns:p14="http://schemas.microsoft.com/office/powerpoint/2010/main" val="3975629800"/>
              </p:ext>
            </p:extLst>
          </p:nvPr>
        </p:nvGraphicFramePr>
        <p:xfrm>
          <a:off x="628650" y="136524"/>
          <a:ext cx="8111940" cy="6051113"/>
        </p:xfrm>
        <a:graphic>
          <a:graphicData uri="http://schemas.openxmlformats.org/drawingml/2006/table">
            <a:tbl>
              <a:tblPr firstRow="1" bandRow="1">
                <a:tableStyleId>{5940675A-B579-460E-94D1-54222C63F5DA}</a:tableStyleId>
              </a:tblPr>
              <a:tblGrid>
                <a:gridCol w="689162">
                  <a:extLst>
                    <a:ext uri="{9D8B030D-6E8A-4147-A177-3AD203B41FA5}">
                      <a16:colId xmlns:a16="http://schemas.microsoft.com/office/drawing/2014/main" val="1552238795"/>
                    </a:ext>
                  </a:extLst>
                </a:gridCol>
                <a:gridCol w="1559859">
                  <a:extLst>
                    <a:ext uri="{9D8B030D-6E8A-4147-A177-3AD203B41FA5}">
                      <a16:colId xmlns:a16="http://schemas.microsoft.com/office/drawing/2014/main" val="591137700"/>
                    </a:ext>
                  </a:extLst>
                </a:gridCol>
                <a:gridCol w="1559858">
                  <a:extLst>
                    <a:ext uri="{9D8B030D-6E8A-4147-A177-3AD203B41FA5}">
                      <a16:colId xmlns:a16="http://schemas.microsoft.com/office/drawing/2014/main" val="1998169281"/>
                    </a:ext>
                  </a:extLst>
                </a:gridCol>
                <a:gridCol w="3442447">
                  <a:extLst>
                    <a:ext uri="{9D8B030D-6E8A-4147-A177-3AD203B41FA5}">
                      <a16:colId xmlns:a16="http://schemas.microsoft.com/office/drawing/2014/main" val="826433822"/>
                    </a:ext>
                  </a:extLst>
                </a:gridCol>
                <a:gridCol w="860614">
                  <a:extLst>
                    <a:ext uri="{9D8B030D-6E8A-4147-A177-3AD203B41FA5}">
                      <a16:colId xmlns:a16="http://schemas.microsoft.com/office/drawing/2014/main" val="845547670"/>
                    </a:ext>
                  </a:extLst>
                </a:gridCol>
              </a:tblGrid>
              <a:tr h="625673">
                <a:tc>
                  <a:txBody>
                    <a:bodyPr/>
                    <a:lstStyle/>
                    <a:p>
                      <a:pPr algn="ctr"/>
                      <a:r>
                        <a:rPr lang="en-US" b="1" dirty="0" err="1">
                          <a:latin typeface="Times New Roman" panose="02020603050405020304" pitchFamily="18" charset="0"/>
                          <a:cs typeface="Times New Roman" panose="02020603050405020304" pitchFamily="18" charset="0"/>
                        </a:rPr>
                        <a:t>S.No</a:t>
                      </a:r>
                      <a:endParaRPr lang="en-IN" b="1" dirty="0">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rPr>
                        <a:t>TITLE</a:t>
                      </a:r>
                      <a:endParaRPr lang="en-IN" b="1" dirty="0">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rPr>
                        <a:t>AUTHOR</a:t>
                      </a:r>
                      <a:endParaRPr lang="en-IN" b="1" dirty="0">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rPr>
                        <a:t>CONTENT</a:t>
                      </a:r>
                      <a:endParaRPr lang="en-IN" b="1" dirty="0">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rPr>
                        <a:t>YEAR</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62374319"/>
                  </a:ext>
                </a:extLst>
              </a:tr>
              <a:tr h="2337862">
                <a:tc>
                  <a:txBody>
                    <a:bodyPr/>
                    <a:lstStyle/>
                    <a:p>
                      <a:endParaRPr lang="en-US" dirty="0"/>
                    </a:p>
                    <a:p>
                      <a:endParaRPr lang="en-US" dirty="0"/>
                    </a:p>
                    <a:p>
                      <a:endParaRPr lang="en-US" dirty="0"/>
                    </a:p>
                    <a:p>
                      <a:r>
                        <a:rPr lang="en-US" dirty="0"/>
                        <a:t>2.</a:t>
                      </a:r>
                      <a:endParaRPr lang="en-IN" dirty="0"/>
                    </a:p>
                  </a:txBody>
                  <a:tcPr/>
                </a:tc>
                <a:tc>
                  <a:txBody>
                    <a:bodyPr/>
                    <a:lstStyle/>
                    <a:p>
                      <a:r>
                        <a:rPr lang="en-US" sz="1400" dirty="0">
                          <a:latin typeface="Times New Roman" panose="02020603050405020304" pitchFamily="18" charset="0"/>
                          <a:cs typeface="Times New Roman" panose="02020603050405020304" pitchFamily="18" charset="0"/>
                        </a:rPr>
                        <a:t>RFE Based Feature Selection and KNNOR Based Data Balancing for Electricity Theft Detection Using </a:t>
                      </a:r>
                      <a:r>
                        <a:rPr lang="en-US" sz="1400" dirty="0" err="1">
                          <a:latin typeface="Times New Roman" panose="02020603050405020304" pitchFamily="18" charset="0"/>
                          <a:cs typeface="Times New Roman" panose="02020603050405020304" pitchFamily="18" charset="0"/>
                        </a:rPr>
                        <a:t>BiLSTM-LogitBoost</a:t>
                      </a:r>
                      <a:r>
                        <a:rPr lang="en-US" sz="1400" dirty="0">
                          <a:latin typeface="Times New Roman" panose="02020603050405020304" pitchFamily="18" charset="0"/>
                          <a:cs typeface="Times New Roman" panose="02020603050405020304" pitchFamily="18" charset="0"/>
                        </a:rPr>
                        <a:t> Stacking Ensemble Mode</a:t>
                      </a:r>
                      <a:endParaRPr lang="en-IN" sz="1400" dirty="0"/>
                    </a:p>
                  </a:txBody>
                  <a:tcPr/>
                </a:tc>
                <a:tc>
                  <a:txBody>
                    <a:bodyPr/>
                    <a:lstStyle/>
                    <a:p>
                      <a:r>
                        <a:rPr lang="en-US" sz="1600" dirty="0">
                          <a:latin typeface="Times New Roman" panose="02020603050405020304" pitchFamily="18" charset="0"/>
                          <a:cs typeface="Times New Roman" panose="02020603050405020304" pitchFamily="18" charset="0"/>
                        </a:rPr>
                        <a:t>PAMIR, NADEEM JAVAID, AHMAD ALMOGREN, MUHAMMAD UMAR JAVED</a:t>
                      </a:r>
                      <a:endParaRPr lang="en-IN" sz="1600" dirty="0"/>
                    </a:p>
                  </a:txBody>
                  <a:tcPr/>
                </a:tc>
                <a:tc>
                  <a:txBody>
                    <a:bodyPr/>
                    <a:lstStyle/>
                    <a:p>
                      <a:r>
                        <a:rPr lang="en-US" sz="1400" dirty="0">
                          <a:latin typeface="Times New Roman" panose="02020603050405020304" pitchFamily="18" charset="0"/>
                          <a:cs typeface="Times New Roman" panose="02020603050405020304" pitchFamily="18" charset="0"/>
                        </a:rPr>
                        <a:t>Obtaining outstanding electricity theft detection (ETD) performance in the realm of advanced metering infrastructure (AMI) and smart grids (SGs) is quite difficult due to various issues. The issues include limited availability of theft data as compared to benign data, neglecting dimensionality reduction, usage of the standalone (single) electricity theft detectors, etc. These issues lead the classification techniques to low accuracy, minimum precision, low F1 score, and overfitting problems. </a:t>
                      </a:r>
                      <a:endParaRPr lang="en-IN" sz="1400" dirty="0"/>
                    </a:p>
                  </a:txBody>
                  <a:tcPr/>
                </a:tc>
                <a:tc>
                  <a:txBody>
                    <a:bodyPr/>
                    <a:lstStyle/>
                    <a:p>
                      <a:endParaRPr lang="en-US" dirty="0"/>
                    </a:p>
                    <a:p>
                      <a:endParaRPr lang="en-US" dirty="0"/>
                    </a:p>
                    <a:p>
                      <a:endParaRPr lang="en-US" dirty="0"/>
                    </a:p>
                    <a:p>
                      <a:r>
                        <a:rPr lang="en-US" dirty="0"/>
                        <a:t>2022</a:t>
                      </a:r>
                      <a:endParaRPr lang="en-IN" dirty="0"/>
                    </a:p>
                  </a:txBody>
                  <a:tcPr/>
                </a:tc>
                <a:extLst>
                  <a:ext uri="{0D108BD9-81ED-4DB2-BD59-A6C34878D82A}">
                    <a16:rowId xmlns:a16="http://schemas.microsoft.com/office/drawing/2014/main" val="921789573"/>
                  </a:ext>
                </a:extLst>
              </a:tr>
              <a:tr h="2668115">
                <a:tc>
                  <a:txBody>
                    <a:bodyPr/>
                    <a:lstStyle/>
                    <a:p>
                      <a:endParaRPr lang="en-US" dirty="0"/>
                    </a:p>
                    <a:p>
                      <a:endParaRPr lang="en-US" dirty="0"/>
                    </a:p>
                    <a:p>
                      <a:endParaRPr lang="en-US" dirty="0"/>
                    </a:p>
                    <a:p>
                      <a:r>
                        <a:rPr lang="en-US" dirty="0"/>
                        <a:t>3.</a:t>
                      </a:r>
                      <a:endParaRPr lang="en-IN" dirty="0"/>
                    </a:p>
                  </a:txBody>
                  <a:tcPr/>
                </a:tc>
                <a:tc>
                  <a:txBody>
                    <a:bodyPr/>
                    <a:lstStyle/>
                    <a:p>
                      <a:r>
                        <a:rPr lang="en-US" sz="1600" dirty="0">
                          <a:latin typeface="Times New Roman" panose="02020603050405020304" pitchFamily="18" charset="0"/>
                          <a:cs typeface="Times New Roman" panose="02020603050405020304" pitchFamily="18" charset="0"/>
                        </a:rPr>
                        <a:t>Energy theft detection using gradient boosting theft detector with feature engineering-based preprocessing </a:t>
                      </a:r>
                      <a:endParaRPr lang="en-IN" sz="1600" dirty="0"/>
                    </a:p>
                  </a:txBody>
                  <a:tcPr/>
                </a:tc>
                <a:tc>
                  <a:txBody>
                    <a:bodyPr/>
                    <a:lstStyle/>
                    <a:p>
                      <a:r>
                        <a:rPr lang="en-US" sz="1600" dirty="0">
                          <a:latin typeface="Times New Roman" panose="02020603050405020304" pitchFamily="18" charset="0"/>
                          <a:cs typeface="Times New Roman" panose="02020603050405020304" pitchFamily="18" charset="0"/>
                        </a:rPr>
                        <a:t>Rajiv </a:t>
                      </a:r>
                      <a:r>
                        <a:rPr lang="en-US" sz="1600" dirty="0" err="1">
                          <a:latin typeface="Times New Roman" panose="02020603050405020304" pitchFamily="18" charset="0"/>
                          <a:cs typeface="Times New Roman" panose="02020603050405020304" pitchFamily="18" charset="0"/>
                        </a:rPr>
                        <a:t>Punmiya</a:t>
                      </a:r>
                      <a:r>
                        <a:rPr lang="en-US" sz="1600" dirty="0">
                          <a:latin typeface="Times New Roman" panose="02020603050405020304" pitchFamily="18" charset="0"/>
                          <a:cs typeface="Times New Roman" panose="02020603050405020304" pitchFamily="18" charset="0"/>
                        </a:rPr>
                        <a:t> , Sangho Choe</a:t>
                      </a:r>
                      <a:endParaRPr lang="en-IN" sz="1600" dirty="0"/>
                    </a:p>
                  </a:txBody>
                  <a:tcPr/>
                </a:tc>
                <a:tc>
                  <a:txBody>
                    <a:bodyPr/>
                    <a:lstStyle/>
                    <a:p>
                      <a:r>
                        <a:rPr lang="en-US" sz="1600" dirty="0">
                          <a:latin typeface="Times New Roman" panose="02020603050405020304" pitchFamily="18" charset="0"/>
                          <a:cs typeface="Times New Roman" panose="02020603050405020304" pitchFamily="18" charset="0"/>
                        </a:rPr>
                        <a:t>For the smart grid energy theft identification, this letter introduces a gradient boosting theft detector (GBTD) based on the three latest gradient boosting classifiers (GBCs): extreme gradient boosting (</a:t>
                      </a:r>
                      <a:r>
                        <a:rPr lang="en-US" sz="1600" dirty="0" err="1">
                          <a:latin typeface="Times New Roman" panose="02020603050405020304" pitchFamily="18" charset="0"/>
                          <a:cs typeface="Times New Roman" panose="02020603050405020304" pitchFamily="18" charset="0"/>
                        </a:rPr>
                        <a:t>XGBoost</a:t>
                      </a:r>
                      <a:r>
                        <a:rPr lang="en-US" sz="1600" dirty="0">
                          <a:latin typeface="Times New Roman" panose="02020603050405020304" pitchFamily="18" charset="0"/>
                          <a:cs typeface="Times New Roman" panose="02020603050405020304" pitchFamily="18" charset="0"/>
                        </a:rPr>
                        <a:t>), categorical boosting (</a:t>
                      </a:r>
                      <a:r>
                        <a:rPr lang="en-US" sz="1600" dirty="0" err="1">
                          <a:latin typeface="Times New Roman" panose="02020603050405020304" pitchFamily="18" charset="0"/>
                          <a:cs typeface="Times New Roman" panose="02020603050405020304" pitchFamily="18" charset="0"/>
                        </a:rPr>
                        <a:t>CatBoost</a:t>
                      </a:r>
                      <a:r>
                        <a:rPr lang="en-US" sz="1600" dirty="0">
                          <a:latin typeface="Times New Roman" panose="02020603050405020304" pitchFamily="18" charset="0"/>
                          <a:cs typeface="Times New Roman" panose="02020603050405020304" pitchFamily="18" charset="0"/>
                        </a:rPr>
                        <a:t>), and light gradient boosting method (</a:t>
                      </a:r>
                      <a:r>
                        <a:rPr lang="en-US" sz="1600" dirty="0" err="1">
                          <a:latin typeface="Times New Roman" panose="02020603050405020304" pitchFamily="18" charset="0"/>
                          <a:cs typeface="Times New Roman" panose="02020603050405020304" pitchFamily="18" charset="0"/>
                        </a:rPr>
                        <a:t>LightGBM</a:t>
                      </a:r>
                      <a:r>
                        <a:rPr lang="en-US" sz="1600" dirty="0">
                          <a:latin typeface="Times New Roman" panose="02020603050405020304" pitchFamily="18" charset="0"/>
                          <a:cs typeface="Times New Roman" panose="02020603050405020304" pitchFamily="18" charset="0"/>
                        </a:rPr>
                        <a:t>). While most of existing ML algorithms just focus on fine tuning the hyperparameters of the classifiers</a:t>
                      </a:r>
                      <a:endParaRPr lang="en-IN" sz="1600" dirty="0"/>
                    </a:p>
                  </a:txBody>
                  <a:tcPr/>
                </a:tc>
                <a:tc>
                  <a:txBody>
                    <a:bodyPr/>
                    <a:lstStyle/>
                    <a:p>
                      <a:endParaRPr lang="en-US" dirty="0"/>
                    </a:p>
                    <a:p>
                      <a:endParaRPr lang="en-US" dirty="0"/>
                    </a:p>
                    <a:p>
                      <a:endParaRPr lang="en-US" dirty="0"/>
                    </a:p>
                    <a:p>
                      <a:endParaRPr lang="en-US" dirty="0"/>
                    </a:p>
                    <a:p>
                      <a:r>
                        <a:rPr lang="en-US" dirty="0"/>
                        <a:t>2021</a:t>
                      </a:r>
                      <a:endParaRPr lang="en-IN" dirty="0"/>
                    </a:p>
                  </a:txBody>
                  <a:tcPr/>
                </a:tc>
                <a:extLst>
                  <a:ext uri="{0D108BD9-81ED-4DB2-BD59-A6C34878D82A}">
                    <a16:rowId xmlns:a16="http://schemas.microsoft.com/office/drawing/2014/main" val="3749802515"/>
                  </a:ext>
                </a:extLst>
              </a:tr>
            </a:tbl>
          </a:graphicData>
        </a:graphic>
      </p:graphicFrame>
    </p:spTree>
    <p:extLst>
      <p:ext uri="{BB962C8B-B14F-4D97-AF65-F5344CB8AC3E}">
        <p14:creationId xmlns:p14="http://schemas.microsoft.com/office/powerpoint/2010/main" val="3295057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fld id="{786EFE27-0395-4A36-8E9A-91462FF8D601}" type="datetime1">
              <a:rPr lang="en-IN" smtClean="0"/>
              <a:t>05-04-2023</a:t>
            </a:fld>
            <a:endParaRPr lang="en-IN"/>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6</a:t>
            </a:fld>
            <a:endParaRPr lang="en-IN"/>
          </a:p>
        </p:txBody>
      </p:sp>
      <p:graphicFrame>
        <p:nvGraphicFramePr>
          <p:cNvPr id="8" name="Table 8">
            <a:extLst>
              <a:ext uri="{FF2B5EF4-FFF2-40B4-BE49-F238E27FC236}">
                <a16:creationId xmlns:a16="http://schemas.microsoft.com/office/drawing/2014/main" id="{F56A01B1-2450-83C5-E4BA-CECCE85A2CAE}"/>
              </a:ext>
            </a:extLst>
          </p:cNvPr>
          <p:cNvGraphicFramePr>
            <a:graphicFrameLocks noGrp="1"/>
          </p:cNvGraphicFramePr>
          <p:nvPr>
            <p:extLst>
              <p:ext uri="{D42A27DB-BD31-4B8C-83A1-F6EECF244321}">
                <p14:modId xmlns:p14="http://schemas.microsoft.com/office/powerpoint/2010/main" val="2021428207"/>
              </p:ext>
            </p:extLst>
          </p:nvPr>
        </p:nvGraphicFramePr>
        <p:xfrm>
          <a:off x="530037" y="381130"/>
          <a:ext cx="7886700" cy="6095740"/>
        </p:xfrm>
        <a:graphic>
          <a:graphicData uri="http://schemas.openxmlformats.org/drawingml/2006/table">
            <a:tbl>
              <a:tblPr firstRow="1" bandRow="1">
                <a:tableStyleId>{5940675A-B579-460E-94D1-54222C63F5DA}</a:tableStyleId>
              </a:tblPr>
              <a:tblGrid>
                <a:gridCol w="689162">
                  <a:extLst>
                    <a:ext uri="{9D8B030D-6E8A-4147-A177-3AD203B41FA5}">
                      <a16:colId xmlns:a16="http://schemas.microsoft.com/office/drawing/2014/main" val="2540416640"/>
                    </a:ext>
                  </a:extLst>
                </a:gridCol>
                <a:gridCol w="1604682">
                  <a:extLst>
                    <a:ext uri="{9D8B030D-6E8A-4147-A177-3AD203B41FA5}">
                      <a16:colId xmlns:a16="http://schemas.microsoft.com/office/drawing/2014/main" val="644461330"/>
                    </a:ext>
                  </a:extLst>
                </a:gridCol>
                <a:gridCol w="1192306">
                  <a:extLst>
                    <a:ext uri="{9D8B030D-6E8A-4147-A177-3AD203B41FA5}">
                      <a16:colId xmlns:a16="http://schemas.microsoft.com/office/drawing/2014/main" val="3044379406"/>
                    </a:ext>
                  </a:extLst>
                </a:gridCol>
                <a:gridCol w="3541059">
                  <a:extLst>
                    <a:ext uri="{9D8B030D-6E8A-4147-A177-3AD203B41FA5}">
                      <a16:colId xmlns:a16="http://schemas.microsoft.com/office/drawing/2014/main" val="4269586167"/>
                    </a:ext>
                  </a:extLst>
                </a:gridCol>
                <a:gridCol w="859491">
                  <a:extLst>
                    <a:ext uri="{9D8B030D-6E8A-4147-A177-3AD203B41FA5}">
                      <a16:colId xmlns:a16="http://schemas.microsoft.com/office/drawing/2014/main" val="4201752549"/>
                    </a:ext>
                  </a:extLst>
                </a:gridCol>
              </a:tblGrid>
              <a:tr h="517900">
                <a:tc>
                  <a:txBody>
                    <a:bodyPr/>
                    <a:lstStyle/>
                    <a:p>
                      <a:pPr algn="ctr"/>
                      <a:r>
                        <a:rPr lang="en-US" b="1" dirty="0" err="1">
                          <a:latin typeface="Times New Roman" panose="02020603050405020304" pitchFamily="18" charset="0"/>
                          <a:cs typeface="Times New Roman" panose="02020603050405020304" pitchFamily="18" charset="0"/>
                        </a:rPr>
                        <a:t>S.No</a:t>
                      </a:r>
                      <a:endParaRPr lang="en-IN" b="1" dirty="0">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rPr>
                        <a:t>TITLE</a:t>
                      </a:r>
                      <a:endParaRPr lang="en-IN" dirty="0"/>
                    </a:p>
                  </a:txBody>
                  <a:tcPr/>
                </a:tc>
                <a:tc>
                  <a:txBody>
                    <a:bodyPr/>
                    <a:lstStyle/>
                    <a:p>
                      <a:pPr algn="ctr"/>
                      <a:r>
                        <a:rPr lang="en-US" b="1" dirty="0">
                          <a:latin typeface="Times New Roman" panose="02020603050405020304" pitchFamily="18" charset="0"/>
                          <a:cs typeface="Times New Roman" panose="02020603050405020304" pitchFamily="18" charset="0"/>
                        </a:rPr>
                        <a:t>AUTHOR</a:t>
                      </a:r>
                      <a:endParaRPr lang="en-IN" b="1" dirty="0">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rPr>
                        <a:t>CONTENT</a:t>
                      </a:r>
                      <a:endParaRPr lang="en-IN" b="1" dirty="0">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rPr>
                        <a:t>YEAR</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16191717"/>
                  </a:ext>
                </a:extLst>
              </a:tr>
              <a:tr h="2378359">
                <a:tc>
                  <a:txBody>
                    <a:bodyPr/>
                    <a:lstStyle/>
                    <a:p>
                      <a:endParaRPr lang="en-US" dirty="0"/>
                    </a:p>
                    <a:p>
                      <a:endParaRPr lang="en-US" dirty="0"/>
                    </a:p>
                    <a:p>
                      <a:endParaRPr lang="en-US" dirty="0"/>
                    </a:p>
                    <a:p>
                      <a:r>
                        <a:rPr lang="en-US" dirty="0"/>
                        <a:t>4.</a:t>
                      </a:r>
                      <a:endParaRPr lang="en-IN" dirty="0"/>
                    </a:p>
                  </a:txBody>
                  <a:tcPr/>
                </a:tc>
                <a:tc>
                  <a:txBody>
                    <a:bodyPr/>
                    <a:lstStyle/>
                    <a:p>
                      <a:r>
                        <a:rPr lang="en-US" sz="1600" dirty="0">
                          <a:latin typeface="Times New Roman" panose="02020603050405020304" pitchFamily="18" charset="0"/>
                          <a:cs typeface="Times New Roman" panose="02020603050405020304" pitchFamily="18" charset="0"/>
                        </a:rPr>
                        <a:t>Electricity Theft Detection Based on Stacked Autoencoder and the </a:t>
                      </a:r>
                      <a:r>
                        <a:rPr lang="en-US" sz="1600" dirty="0" err="1">
                          <a:latin typeface="Times New Roman" panose="02020603050405020304" pitchFamily="18" charset="0"/>
                          <a:cs typeface="Times New Roman" panose="02020603050405020304" pitchFamily="18" charset="0"/>
                        </a:rPr>
                        <a:t>Undersampling</a:t>
                      </a:r>
                      <a:r>
                        <a:rPr lang="en-US" sz="1600" dirty="0">
                          <a:latin typeface="Times New Roman" panose="02020603050405020304" pitchFamily="18" charset="0"/>
                          <a:cs typeface="Times New Roman" panose="02020603050405020304" pitchFamily="18" charset="0"/>
                        </a:rPr>
                        <a:t> and Resampling Based Random Forest Algorithm</a:t>
                      </a:r>
                      <a:endParaRPr lang="en-IN" sz="1600" dirty="0"/>
                    </a:p>
                  </a:txBody>
                  <a:tcPr/>
                </a:tc>
                <a:tc>
                  <a:txBody>
                    <a:bodyPr/>
                    <a:lstStyle/>
                    <a:p>
                      <a:r>
                        <a:rPr lang="en-US" sz="1600" dirty="0">
                          <a:latin typeface="Times New Roman" panose="02020603050405020304" pitchFamily="18" charset="0"/>
                          <a:cs typeface="Times New Roman" panose="02020603050405020304" pitchFamily="18" charset="0"/>
                        </a:rPr>
                        <a:t>GUOYING LIN, XIAOFENG FENG, WENCHONG GUO, ,XUEYUAN CUI</a:t>
                      </a:r>
                      <a:endParaRPr lang="en-IN" sz="1600" dirty="0"/>
                    </a:p>
                  </a:txBody>
                  <a:tcPr/>
                </a:tc>
                <a:tc>
                  <a:txBody>
                    <a:bodyPr/>
                    <a:lstStyle/>
                    <a:p>
                      <a:r>
                        <a:rPr lang="en-US" sz="1400" dirty="0">
                          <a:latin typeface="Times New Roman" panose="02020603050405020304" pitchFamily="18" charset="0"/>
                          <a:cs typeface="Times New Roman" panose="02020603050405020304" pitchFamily="18" charset="0"/>
                        </a:rPr>
                        <a:t>Electricity theft has been a major </a:t>
                      </a:r>
                      <a:r>
                        <a:rPr lang="en-US" sz="1400" dirty="0" err="1">
                          <a:latin typeface="Times New Roman" panose="02020603050405020304" pitchFamily="18" charset="0"/>
                          <a:cs typeface="Times New Roman" panose="02020603050405020304" pitchFamily="18" charset="0"/>
                        </a:rPr>
                        <a:t>concAn</a:t>
                      </a:r>
                      <a:r>
                        <a:rPr lang="en-US" sz="1400" dirty="0">
                          <a:latin typeface="Times New Roman" panose="02020603050405020304" pitchFamily="18" charset="0"/>
                          <a:cs typeface="Times New Roman" panose="02020603050405020304" pitchFamily="18" charset="0"/>
                        </a:rPr>
                        <a:t> electricity theft detection method based on stacked autoencoder (SAE) and the </a:t>
                      </a:r>
                      <a:r>
                        <a:rPr lang="en-US" sz="1400" dirty="0" err="1">
                          <a:latin typeface="Times New Roman" panose="02020603050405020304" pitchFamily="18" charset="0"/>
                          <a:cs typeface="Times New Roman" panose="02020603050405020304" pitchFamily="18" charset="0"/>
                        </a:rPr>
                        <a:t>undersampling</a:t>
                      </a:r>
                      <a:r>
                        <a:rPr lang="en-US" sz="1400" dirty="0">
                          <a:latin typeface="Times New Roman" panose="02020603050405020304" pitchFamily="18" charset="0"/>
                          <a:cs typeface="Times New Roman" panose="02020603050405020304" pitchFamily="18" charset="0"/>
                        </a:rPr>
                        <a:t> and re-sampling based random forest (</a:t>
                      </a:r>
                      <a:r>
                        <a:rPr lang="en-US" sz="1400" dirty="0" err="1">
                          <a:latin typeface="Times New Roman" panose="02020603050405020304" pitchFamily="18" charset="0"/>
                          <a:cs typeface="Times New Roman" panose="02020603050405020304" pitchFamily="18" charset="0"/>
                        </a:rPr>
                        <a:t>UaRe</a:t>
                      </a:r>
                      <a:r>
                        <a:rPr lang="en-US" sz="1400" dirty="0">
                          <a:latin typeface="Times New Roman" panose="02020603050405020304" pitchFamily="18" charset="0"/>
                          <a:cs typeface="Times New Roman" panose="02020603050405020304" pitchFamily="18" charset="0"/>
                        </a:rPr>
                        <a:t>-RF) algorithm ern to the secure operation of power systems and the interests of power companies. Due to the different methods and types of electricity theft behaviors, it is difficult to determine the suspicion levels of consumers in the research of electricity theft detection. </a:t>
                      </a:r>
                      <a:endParaRPr lang="en-IN" sz="1400" dirty="0"/>
                    </a:p>
                  </a:txBody>
                  <a:tcPr/>
                </a:tc>
                <a:tc>
                  <a:txBody>
                    <a:bodyPr/>
                    <a:lstStyle/>
                    <a:p>
                      <a:endParaRPr lang="en-US" dirty="0"/>
                    </a:p>
                    <a:p>
                      <a:endParaRPr lang="en-US" dirty="0"/>
                    </a:p>
                    <a:p>
                      <a:endParaRPr lang="en-US" dirty="0"/>
                    </a:p>
                    <a:p>
                      <a:r>
                        <a:rPr lang="en-US" dirty="0"/>
                        <a:t>2021</a:t>
                      </a:r>
                      <a:endParaRPr lang="en-IN" dirty="0"/>
                    </a:p>
                  </a:txBody>
                  <a:tcPr/>
                </a:tc>
                <a:extLst>
                  <a:ext uri="{0D108BD9-81ED-4DB2-BD59-A6C34878D82A}">
                    <a16:rowId xmlns:a16="http://schemas.microsoft.com/office/drawing/2014/main" val="1164242261"/>
                  </a:ext>
                </a:extLst>
              </a:tr>
              <a:tr h="2745687">
                <a:tc>
                  <a:txBody>
                    <a:bodyPr/>
                    <a:lstStyle/>
                    <a:p>
                      <a:endParaRPr lang="en-US" dirty="0"/>
                    </a:p>
                    <a:p>
                      <a:endParaRPr lang="en-US" dirty="0"/>
                    </a:p>
                    <a:p>
                      <a:endParaRPr lang="en-US" dirty="0"/>
                    </a:p>
                    <a:p>
                      <a:endParaRPr lang="en-US" dirty="0"/>
                    </a:p>
                    <a:p>
                      <a:r>
                        <a:rPr lang="en-US" dirty="0"/>
                        <a:t>5.</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Robust Ensemble Machine Learning Model for Filtering Phishing URLs: Expandable Random Gradient Stacked Voting Classifier (ERG-SVC)</a:t>
                      </a:r>
                    </a:p>
                    <a:p>
                      <a:endParaRPr lang="en-IN" dirty="0"/>
                    </a:p>
                  </a:txBody>
                  <a:tcPr/>
                </a:tc>
                <a:tc>
                  <a:txBody>
                    <a:bodyPr/>
                    <a:lstStyle/>
                    <a:p>
                      <a:r>
                        <a:rPr lang="en-US" sz="1600" dirty="0">
                          <a:latin typeface="Times New Roman" panose="02020603050405020304" pitchFamily="18" charset="0"/>
                          <a:cs typeface="Times New Roman" panose="02020603050405020304" pitchFamily="18" charset="0"/>
                        </a:rPr>
                        <a:t>PUBUDU L. INDRASIR, MALKA N. HALGAMUGE, AZEEM MOHAMMAD</a:t>
                      </a:r>
                      <a:endParaRPr lang="en-IN" sz="1600" dirty="0"/>
                    </a:p>
                  </a:txBody>
                  <a:tcPr/>
                </a:tc>
                <a:tc>
                  <a:txBody>
                    <a:bodyPr/>
                    <a:lstStyle/>
                    <a:p>
                      <a:r>
                        <a:rPr lang="en-US" sz="1400" dirty="0">
                          <a:latin typeface="Times New Roman" panose="02020603050405020304" pitchFamily="18" charset="0"/>
                          <a:cs typeface="Times New Roman" panose="02020603050405020304" pitchFamily="18" charset="0"/>
                        </a:rPr>
                        <a:t>As cyber-attacks grow fast and complicated, the cybersecurity industry faces challenges to utilize state-of-the-art technology and strategies to battle the consistently present malicious threats. Phishing is a sort of social engineering attack produced technically and classified as identity theft and complicated attack vectors to steal information of internet users. In this perspective, our main objective of this study is to propose a unique, robust ensemble machine learning model architecture that provides the highest prediction accuracy with a low error rate while proposing few other robust machine learning models</a:t>
                      </a:r>
                      <a:r>
                        <a:rPr lang="en-US" sz="1800" dirty="0">
                          <a:latin typeface="Times New Roman" panose="02020603050405020304" pitchFamily="18" charset="0"/>
                          <a:cs typeface="Times New Roman" panose="02020603050405020304" pitchFamily="18" charset="0"/>
                        </a:rPr>
                        <a:t>. </a:t>
                      </a:r>
                      <a:endParaRPr lang="en-IN" dirty="0"/>
                    </a:p>
                  </a:txBody>
                  <a:tcPr/>
                </a:tc>
                <a:tc>
                  <a:txBody>
                    <a:bodyPr/>
                    <a:lstStyle/>
                    <a:p>
                      <a:endParaRPr lang="en-US" dirty="0"/>
                    </a:p>
                    <a:p>
                      <a:endParaRPr lang="en-US" dirty="0"/>
                    </a:p>
                    <a:p>
                      <a:endParaRPr lang="en-US" dirty="0"/>
                    </a:p>
                    <a:p>
                      <a:endParaRPr lang="en-US" dirty="0"/>
                    </a:p>
                    <a:p>
                      <a:r>
                        <a:rPr lang="en-US" dirty="0"/>
                        <a:t>2021</a:t>
                      </a:r>
                      <a:endParaRPr lang="en-IN" dirty="0"/>
                    </a:p>
                  </a:txBody>
                  <a:tcPr/>
                </a:tc>
                <a:extLst>
                  <a:ext uri="{0D108BD9-81ED-4DB2-BD59-A6C34878D82A}">
                    <a16:rowId xmlns:a16="http://schemas.microsoft.com/office/drawing/2014/main" val="2312054927"/>
                  </a:ext>
                </a:extLst>
              </a:tr>
            </a:tbl>
          </a:graphicData>
        </a:graphic>
      </p:graphicFrame>
    </p:spTree>
    <p:extLst>
      <p:ext uri="{BB962C8B-B14F-4D97-AF65-F5344CB8AC3E}">
        <p14:creationId xmlns:p14="http://schemas.microsoft.com/office/powerpoint/2010/main" val="4049645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ctrTitle"/>
          </p:nvPr>
        </p:nvSpPr>
        <p:spPr>
          <a:xfrm>
            <a:off x="628650" y="396222"/>
            <a:ext cx="7772400" cy="589896"/>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Problem Statement</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6CC118ED-22BA-8669-D304-01E7A7147FC4}"/>
              </a:ext>
            </a:extLst>
          </p:cNvPr>
          <p:cNvSpPr>
            <a:spLocks noGrp="1"/>
          </p:cNvSpPr>
          <p:nvPr>
            <p:ph type="subTitle" idx="1"/>
          </p:nvPr>
        </p:nvSpPr>
        <p:spPr>
          <a:xfrm>
            <a:off x="564776" y="986117"/>
            <a:ext cx="7950574" cy="5145741"/>
          </a:xfrm>
        </p:spPr>
        <p:txBody>
          <a:bodyPr>
            <a:normAutofit/>
          </a:bodyPr>
          <a:lstStyle/>
          <a:p>
            <a:pPr algn="just"/>
            <a:endParaRPr lang="en-US" sz="18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This project has significant potential in the field of security systems and theft prevention. </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With the increasing number of two-wheeler vehicles on the road, the need for reliable security systems to prevent theft is becoming increasingly important. This project can provide an innovative solution that uses cutting-edge technology to address this problem. </a:t>
            </a:r>
          </a:p>
          <a:p>
            <a:pPr marL="285750"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This involves designing and developing  the software  system  that  will  use face recognition  algorithms  to  detect  and  differentiate   between  the faces of   bike owners and thieves.</a:t>
            </a:r>
            <a:br>
              <a:rPr lang="en-US"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D320AE4C-C8AD-5FE8-F765-45A6576E3B0B}"/>
              </a:ext>
            </a:extLst>
          </p:cNvPr>
          <p:cNvSpPr>
            <a:spLocks noGrp="1"/>
          </p:cNvSpPr>
          <p:nvPr>
            <p:ph type="dt" sz="half" idx="10"/>
          </p:nvPr>
        </p:nvSpPr>
        <p:spPr/>
        <p:txBody>
          <a:bodyPr/>
          <a:lstStyle/>
          <a:p>
            <a:fld id="{72CFDEE5-572C-4F2E-BEBB-78B6E85B2556}" type="datetime1">
              <a:rPr lang="en-IN" smtClean="0"/>
              <a:t>05-04-2023</a:t>
            </a:fld>
            <a:endParaRPr lang="en-IN"/>
          </a:p>
        </p:txBody>
      </p:sp>
      <p:sp>
        <p:nvSpPr>
          <p:cNvPr id="4" name="Slide Number Placeholder 3">
            <a:extLst>
              <a:ext uri="{FF2B5EF4-FFF2-40B4-BE49-F238E27FC236}">
                <a16:creationId xmlns:a16="http://schemas.microsoft.com/office/drawing/2014/main" id="{69985F6D-C615-D78B-6019-8D3BBB5A2B93}"/>
              </a:ext>
            </a:extLst>
          </p:cNvPr>
          <p:cNvSpPr>
            <a:spLocks noGrp="1"/>
          </p:cNvSpPr>
          <p:nvPr>
            <p:ph type="sldNum" sz="quarter" idx="12"/>
          </p:nvPr>
        </p:nvSpPr>
        <p:spPr/>
        <p:txBody>
          <a:bodyPr/>
          <a:lstStyle/>
          <a:p>
            <a:fld id="{9D3FF152-60F5-4862-82F9-1190556AA56F}" type="slidenum">
              <a:rPr lang="en-IN" smtClean="0"/>
              <a:t>7</a:t>
            </a:fld>
            <a:endParaRPr lang="en-IN"/>
          </a:p>
        </p:txBody>
      </p:sp>
    </p:spTree>
    <p:extLst>
      <p:ext uri="{BB962C8B-B14F-4D97-AF65-F5344CB8AC3E}">
        <p14:creationId xmlns:p14="http://schemas.microsoft.com/office/powerpoint/2010/main" val="1266654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ctrTitle"/>
          </p:nvPr>
        </p:nvSpPr>
        <p:spPr>
          <a:xfrm>
            <a:off x="685800" y="333469"/>
            <a:ext cx="7772400" cy="661613"/>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Proposed System</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632317BB-8DCF-1D1E-FD51-45490B068F58}"/>
              </a:ext>
            </a:extLst>
          </p:cNvPr>
          <p:cNvSpPr>
            <a:spLocks noGrp="1"/>
          </p:cNvSpPr>
          <p:nvPr>
            <p:ph type="subTitle" idx="1"/>
          </p:nvPr>
        </p:nvSpPr>
        <p:spPr>
          <a:xfrm>
            <a:off x="685799" y="1183341"/>
            <a:ext cx="7772399" cy="5056094"/>
          </a:xfrm>
        </p:spPr>
        <p:txBody>
          <a:bodyPr>
            <a:normAutofit/>
          </a:bodyPr>
          <a:lstStyle/>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Two-wheeler theft is a common problem in many countries, causing financial losses for the vehicle owners and security concerns for the society. In this project, we propose a system for two-wheeler theft detection using machine learning and face recognition algorithms. </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system is designed to detect whether the detected face belongs to the owner or a thief by comparing it with the pre-trained images of the owner and thieves. First we Collect a dataset of images containing the faces of bike owners. The dataset should contain sufficient variations of face images in terms of lighting, angles, and backgrounds. </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Then  Train a machine learning model such as face recognition algorithm like HAAR cascaded using the extracted facial features from the pre-processed images. Implement the trained model into the two-wheeler theft detection system. Whenever an input image is uploaded, the system uses the trained model to predict whether the detected face belongs to the owner or a potential thief. An alarm will sound if the predicted face is that of the thief</a:t>
            </a:r>
            <a:r>
              <a:rPr lang="en-US" sz="2400" dirty="0">
                <a:latin typeface="Times New Roman" panose="02020603050405020304" pitchFamily="18" charset="0"/>
                <a:cs typeface="Times New Roman" panose="02020603050405020304" pitchFamily="18" charset="0"/>
              </a:rPr>
              <a:t>.</a:t>
            </a:r>
          </a:p>
          <a:p>
            <a:pPr algn="l"/>
            <a:endParaRPr lang="en-IN" dirty="0"/>
          </a:p>
        </p:txBody>
      </p:sp>
      <p:sp>
        <p:nvSpPr>
          <p:cNvPr id="3" name="Date Placeholder 2">
            <a:extLst>
              <a:ext uri="{FF2B5EF4-FFF2-40B4-BE49-F238E27FC236}">
                <a16:creationId xmlns:a16="http://schemas.microsoft.com/office/drawing/2014/main" id="{84ED6F37-FDEB-14D6-7786-B755476111F7}"/>
              </a:ext>
            </a:extLst>
          </p:cNvPr>
          <p:cNvSpPr>
            <a:spLocks noGrp="1"/>
          </p:cNvSpPr>
          <p:nvPr>
            <p:ph type="dt" sz="half" idx="10"/>
          </p:nvPr>
        </p:nvSpPr>
        <p:spPr/>
        <p:txBody>
          <a:bodyPr/>
          <a:lstStyle/>
          <a:p>
            <a:fld id="{89E01FDE-22D3-49D9-846C-C14CA8C34E8A}" type="datetime1">
              <a:rPr lang="en-IN" smtClean="0"/>
              <a:t>05-04-2023</a:t>
            </a:fld>
            <a:endParaRPr lang="en-IN"/>
          </a:p>
        </p:txBody>
      </p:sp>
      <p:sp>
        <p:nvSpPr>
          <p:cNvPr id="4" name="Slide Number Placeholder 3">
            <a:extLst>
              <a:ext uri="{FF2B5EF4-FFF2-40B4-BE49-F238E27FC236}">
                <a16:creationId xmlns:a16="http://schemas.microsoft.com/office/drawing/2014/main" id="{4DB30AD6-C0F0-3ECE-0069-7C5248013755}"/>
              </a:ext>
            </a:extLst>
          </p:cNvPr>
          <p:cNvSpPr>
            <a:spLocks noGrp="1"/>
          </p:cNvSpPr>
          <p:nvPr>
            <p:ph type="sldNum" sz="quarter" idx="12"/>
          </p:nvPr>
        </p:nvSpPr>
        <p:spPr/>
        <p:txBody>
          <a:bodyPr/>
          <a:lstStyle/>
          <a:p>
            <a:fld id="{9D3FF152-60F5-4862-82F9-1190556AA56F}" type="slidenum">
              <a:rPr lang="en-IN" smtClean="0"/>
              <a:t>8</a:t>
            </a:fld>
            <a:endParaRPr lang="en-IN"/>
          </a:p>
        </p:txBody>
      </p:sp>
    </p:spTree>
    <p:extLst>
      <p:ext uri="{BB962C8B-B14F-4D97-AF65-F5344CB8AC3E}">
        <p14:creationId xmlns:p14="http://schemas.microsoft.com/office/powerpoint/2010/main" val="85330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ctrTitle"/>
          </p:nvPr>
        </p:nvSpPr>
        <p:spPr>
          <a:xfrm>
            <a:off x="628650" y="351399"/>
            <a:ext cx="7772400" cy="697472"/>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Software / Hardware used</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DDEC1F21-4A25-E3DB-F51E-0EA89971D60E}"/>
              </a:ext>
            </a:extLst>
          </p:cNvPr>
          <p:cNvSpPr>
            <a:spLocks noGrp="1"/>
          </p:cNvSpPr>
          <p:nvPr>
            <p:ph type="subTitle" idx="1"/>
          </p:nvPr>
        </p:nvSpPr>
        <p:spPr>
          <a:xfrm>
            <a:off x="699247" y="1308847"/>
            <a:ext cx="7701803" cy="4921624"/>
          </a:xfrm>
        </p:spPr>
        <p:txBody>
          <a:bodyPr>
            <a:normAutofit/>
          </a:bodyPr>
          <a:lstStyle/>
          <a:p>
            <a:pPr marL="0" indent="0" algn="l">
              <a:buNone/>
            </a:pPr>
            <a:endParaRPr lang="en-US" sz="1800" b="1" dirty="0">
              <a:latin typeface="Times New Roman" panose="02020603050405020304" pitchFamily="18" charset="0"/>
              <a:cs typeface="Times New Roman" panose="02020603050405020304" pitchFamily="18" charset="0"/>
            </a:endParaRPr>
          </a:p>
          <a:p>
            <a:pPr marL="0" indent="0" algn="l">
              <a:buNone/>
            </a:pPr>
            <a:r>
              <a:rPr lang="en-US" sz="1800" b="1" dirty="0">
                <a:latin typeface="Times New Roman" panose="02020603050405020304" pitchFamily="18" charset="0"/>
                <a:cs typeface="Times New Roman" panose="02020603050405020304" pitchFamily="18" charset="0"/>
              </a:rPr>
              <a:t>H/W SYSTEM CONFIGURATION:</a:t>
            </a:r>
            <a:endParaRPr lang="en-US" sz="1800" dirty="0">
              <a:latin typeface="Times New Roman" panose="02020603050405020304" pitchFamily="18" charset="0"/>
              <a:cs typeface="Times New Roman" panose="02020603050405020304" pitchFamily="18" charset="0"/>
            </a:endParaRPr>
          </a:p>
          <a:p>
            <a:pPr marL="0" lvl="0" indent="0" algn="l" fontAlgn="base">
              <a:buNone/>
            </a:pPr>
            <a:r>
              <a:rPr lang="en-US" sz="1800" dirty="0">
                <a:latin typeface="Times New Roman" panose="02020603050405020304" pitchFamily="18" charset="0"/>
                <a:cs typeface="Times New Roman" panose="02020603050405020304" pitchFamily="18" charset="0"/>
              </a:rPr>
              <a:t>Processor              -    I3, I5, I7, AMD Processor </a:t>
            </a:r>
          </a:p>
          <a:p>
            <a:pPr marL="0" lvl="0" indent="0" algn="l" fontAlgn="base">
              <a:buNone/>
            </a:pPr>
            <a:r>
              <a:rPr lang="en-US" sz="1800" dirty="0">
                <a:latin typeface="Times New Roman" panose="02020603050405020304" pitchFamily="18" charset="0"/>
                <a:cs typeface="Times New Roman" panose="02020603050405020304" pitchFamily="18" charset="0"/>
              </a:rPr>
              <a:t>RAM                    -    Above 6 GB (min)</a:t>
            </a:r>
          </a:p>
          <a:p>
            <a:pPr marL="0" lvl="0" indent="0" algn="l" fontAlgn="base">
              <a:buNone/>
            </a:pPr>
            <a:r>
              <a:rPr lang="en-US" sz="1800" dirty="0">
                <a:latin typeface="Times New Roman" panose="02020603050405020304" pitchFamily="18" charset="0"/>
                <a:cs typeface="Times New Roman" panose="02020603050405020304" pitchFamily="18" charset="0"/>
              </a:rPr>
              <a:t>Hard Disk            - 500 GB</a:t>
            </a:r>
          </a:p>
          <a:p>
            <a:pPr algn="l"/>
            <a:endParaRPr lang="en-IN" sz="1800" dirty="0">
              <a:latin typeface="Times New Roman" panose="02020603050405020304" pitchFamily="18" charset="0"/>
              <a:cs typeface="Times New Roman" panose="02020603050405020304" pitchFamily="18" charset="0"/>
            </a:endParaRPr>
          </a:p>
          <a:p>
            <a:pPr marL="0" indent="0" algn="l">
              <a:buNone/>
            </a:pPr>
            <a:r>
              <a:rPr lang="en-US" sz="1800" b="1" dirty="0">
                <a:latin typeface="Times New Roman" panose="02020603050405020304" pitchFamily="18" charset="0"/>
                <a:cs typeface="Times New Roman" panose="02020603050405020304" pitchFamily="18" charset="0"/>
              </a:rPr>
              <a:t>S/W SYSTEM CONFIGURATION :</a:t>
            </a:r>
            <a:endParaRPr lang="en-US" sz="1800" dirty="0">
              <a:latin typeface="Times New Roman" panose="02020603050405020304" pitchFamily="18" charset="0"/>
              <a:cs typeface="Times New Roman" panose="02020603050405020304" pitchFamily="18" charset="0"/>
            </a:endParaRPr>
          </a:p>
          <a:p>
            <a:pPr marL="0" lvl="0" indent="0" algn="l" fontAlgn="base">
              <a:buNone/>
            </a:pPr>
            <a:r>
              <a:rPr lang="en-US" sz="1800" dirty="0">
                <a:latin typeface="Times New Roman" panose="02020603050405020304" pitchFamily="18" charset="0"/>
                <a:cs typeface="Times New Roman" panose="02020603050405020304" pitchFamily="18" charset="0"/>
              </a:rPr>
              <a:t>Operating System   :  Windows 8/10</a:t>
            </a:r>
          </a:p>
          <a:p>
            <a:pPr marL="0" lvl="0" indent="0" algn="l" fontAlgn="base">
              <a:buNone/>
            </a:pPr>
            <a:r>
              <a:rPr lang="en-US" sz="1800" dirty="0">
                <a:latin typeface="Times New Roman" panose="02020603050405020304" pitchFamily="18" charset="0"/>
                <a:cs typeface="Times New Roman" panose="02020603050405020304" pitchFamily="18" charset="0"/>
              </a:rPr>
              <a:t>Language              :  Python</a:t>
            </a:r>
          </a:p>
          <a:p>
            <a:pPr marL="0" lvl="0" indent="0" algn="l" fontAlgn="base">
              <a:buNone/>
            </a:pPr>
            <a:r>
              <a:rPr lang="en-US" sz="1800" dirty="0">
                <a:latin typeface="Times New Roman" panose="02020603050405020304" pitchFamily="18" charset="0"/>
                <a:cs typeface="Times New Roman" panose="02020603050405020304" pitchFamily="18" charset="0"/>
              </a:rPr>
              <a:t>Front end               : GUI</a:t>
            </a:r>
          </a:p>
          <a:p>
            <a:pPr marL="0" lvl="0" indent="0" algn="l" fontAlgn="base">
              <a:buNone/>
            </a:pPr>
            <a:r>
              <a:rPr lang="en-US" sz="1800" dirty="0">
                <a:latin typeface="Times New Roman" panose="02020603050405020304" pitchFamily="18" charset="0"/>
                <a:cs typeface="Times New Roman" panose="02020603050405020304" pitchFamily="18" charset="0"/>
              </a:rPr>
              <a:t>IDLE	              :    Python version(3.10.8)</a:t>
            </a:r>
          </a:p>
          <a:p>
            <a:pPr algn="l"/>
            <a:endParaRPr lang="en-IN" sz="18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6E8B922-F211-8D88-DCF1-70B86E5B87CE}"/>
              </a:ext>
            </a:extLst>
          </p:cNvPr>
          <p:cNvSpPr>
            <a:spLocks noGrp="1"/>
          </p:cNvSpPr>
          <p:nvPr>
            <p:ph type="dt" sz="half" idx="10"/>
          </p:nvPr>
        </p:nvSpPr>
        <p:spPr/>
        <p:txBody>
          <a:bodyPr/>
          <a:lstStyle/>
          <a:p>
            <a:fld id="{E8DB6051-EE13-42E6-98E9-4DCFCECF34A5}" type="datetime1">
              <a:rPr lang="en-IN" smtClean="0"/>
              <a:t>05-04-2023</a:t>
            </a:fld>
            <a:endParaRPr lang="en-IN"/>
          </a:p>
        </p:txBody>
      </p:sp>
      <p:sp>
        <p:nvSpPr>
          <p:cNvPr id="4" name="Slide Number Placeholder 3">
            <a:extLst>
              <a:ext uri="{FF2B5EF4-FFF2-40B4-BE49-F238E27FC236}">
                <a16:creationId xmlns:a16="http://schemas.microsoft.com/office/drawing/2014/main" id="{2894247B-9CF2-A38D-3B41-D90F4E4CF4C0}"/>
              </a:ext>
            </a:extLst>
          </p:cNvPr>
          <p:cNvSpPr>
            <a:spLocks noGrp="1"/>
          </p:cNvSpPr>
          <p:nvPr>
            <p:ph type="sldNum" sz="quarter" idx="12"/>
          </p:nvPr>
        </p:nvSpPr>
        <p:spPr/>
        <p:txBody>
          <a:bodyPr/>
          <a:lstStyle/>
          <a:p>
            <a:fld id="{9D3FF152-60F5-4862-82F9-1190556AA56F}" type="slidenum">
              <a:rPr lang="en-IN" smtClean="0"/>
              <a:t>9</a:t>
            </a:fld>
            <a:endParaRPr lang="en-IN"/>
          </a:p>
        </p:txBody>
      </p:sp>
    </p:spTree>
    <p:extLst>
      <p:ext uri="{BB962C8B-B14F-4D97-AF65-F5344CB8AC3E}">
        <p14:creationId xmlns:p14="http://schemas.microsoft.com/office/powerpoint/2010/main" val="20702654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297</TotalTime>
  <Words>2616</Words>
  <Application>Microsoft Office PowerPoint</Application>
  <PresentationFormat>On-screen Show (4:3)</PresentationFormat>
  <Paragraphs>290</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Office Theme</vt:lpstr>
      <vt:lpstr>PowerPoint Presentation</vt:lpstr>
      <vt:lpstr>Introduction</vt:lpstr>
      <vt:lpstr>Objective of the Project</vt:lpstr>
      <vt:lpstr>Literature Survey</vt:lpstr>
      <vt:lpstr>PowerPoint Presentation</vt:lpstr>
      <vt:lpstr>PowerPoint Presentation</vt:lpstr>
      <vt:lpstr>Problem Statement</vt:lpstr>
      <vt:lpstr>Proposed System</vt:lpstr>
      <vt:lpstr>Software / Hardware used</vt:lpstr>
      <vt:lpstr>Architecture Diagram </vt:lpstr>
      <vt:lpstr>System Design – Class Diagram </vt:lpstr>
      <vt:lpstr>System Design – Sequence Diagram </vt:lpstr>
      <vt:lpstr>System Design – Activity Diagram and  Use case Diagram </vt:lpstr>
      <vt:lpstr>Module Description</vt:lpstr>
      <vt:lpstr>Module Description</vt:lpstr>
      <vt:lpstr>Module Description</vt:lpstr>
      <vt:lpstr>Module Description</vt:lpstr>
      <vt:lpstr>Testing </vt:lpstr>
      <vt:lpstr> Results</vt:lpstr>
      <vt:lpstr>Screen Shots</vt:lpstr>
      <vt:lpstr>Screen Shots</vt:lpstr>
      <vt:lpstr>Screen Shots</vt:lpstr>
      <vt:lpstr>Conclusion</vt:lpstr>
      <vt:lpstr>Reference Paper</vt:lpstr>
      <vt:lpstr>Conference / Publication / Project Contest  Winner Certificates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SENTHILKUMAR G</dc:creator>
  <cp:lastModifiedBy>Lenovo</cp:lastModifiedBy>
  <cp:revision>12</cp:revision>
  <dcterms:created xsi:type="dcterms:W3CDTF">2020-12-27T14:21:20Z</dcterms:created>
  <dcterms:modified xsi:type="dcterms:W3CDTF">2023-04-05T15:38:44Z</dcterms:modified>
</cp:coreProperties>
</file>